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2"/>
  </p:notesMasterIdLst>
  <p:sldIdLst>
    <p:sldId id="332" r:id="rId2"/>
    <p:sldId id="257" r:id="rId3"/>
    <p:sldId id="259" r:id="rId4"/>
    <p:sldId id="269" r:id="rId5"/>
    <p:sldId id="271" r:id="rId6"/>
    <p:sldId id="273" r:id="rId7"/>
    <p:sldId id="274" r:id="rId8"/>
    <p:sldId id="276" r:id="rId9"/>
    <p:sldId id="310" r:id="rId10"/>
    <p:sldId id="289" r:id="rId11"/>
    <p:sldId id="291" r:id="rId12"/>
    <p:sldId id="330" r:id="rId13"/>
    <p:sldId id="335" r:id="rId14"/>
    <p:sldId id="294" r:id="rId15"/>
    <p:sldId id="309" r:id="rId16"/>
    <p:sldId id="296" r:id="rId17"/>
    <p:sldId id="303" r:id="rId18"/>
    <p:sldId id="298" r:id="rId19"/>
    <p:sldId id="307" r:id="rId20"/>
    <p:sldId id="299" r:id="rId21"/>
    <p:sldId id="305" r:id="rId22"/>
    <p:sldId id="300" r:id="rId23"/>
    <p:sldId id="304" r:id="rId24"/>
    <p:sldId id="337" r:id="rId25"/>
    <p:sldId id="301" r:id="rId26"/>
    <p:sldId id="306" r:id="rId27"/>
    <p:sldId id="317" r:id="rId28"/>
    <p:sldId id="318" r:id="rId29"/>
    <p:sldId id="321" r:id="rId30"/>
    <p:sldId id="331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ysa Retsa" initials="CR" lastIdx="1" clrIdx="0">
    <p:extLst>
      <p:ext uri="{19B8F6BF-5375-455C-9EA6-DF929625EA0E}">
        <p15:presenceInfo xmlns:p15="http://schemas.microsoft.com/office/powerpoint/2012/main" userId="2848eada91f7ec1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00"/>
    <a:srgbClr val="00FF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74" d="100"/>
          <a:sy n="74" d="100"/>
        </p:scale>
        <p:origin x="16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 alt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 altLang="en-US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Click to edit Master text styles</a:t>
            </a:r>
          </a:p>
          <a:p>
            <a:pPr lvl="1"/>
            <a:r>
              <a:rPr lang="el-GR" altLang="en-US"/>
              <a:t>Second level</a:t>
            </a:r>
          </a:p>
          <a:p>
            <a:pPr lvl="2"/>
            <a:r>
              <a:rPr lang="el-GR" altLang="en-US"/>
              <a:t>Third level</a:t>
            </a:r>
          </a:p>
          <a:p>
            <a:pPr lvl="3"/>
            <a:r>
              <a:rPr lang="el-GR" altLang="en-US"/>
              <a:t>Fourth level</a:t>
            </a:r>
          </a:p>
          <a:p>
            <a:pPr lvl="4"/>
            <a:r>
              <a:rPr lang="el-GR" altLang="en-US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 altLang="en-US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65A463-7C6B-478A-821C-24FA8F6E47C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729165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l-GR" alt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0948493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5442586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9264739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85105456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2391754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51686242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89856459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80869586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51672752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38529575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1900672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2695352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44495067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68433067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60249897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4313764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alt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41212947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l-G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l-GR" alt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r>
              <a:rPr lang="el-GR" altLang="en-US" smtClean="0"/>
              <a:t> Διαφάνεια </a:t>
            </a:r>
            <a:fld id="{33D5319D-74FA-408C-84D2-08021D91A31D}" type="slidenum">
              <a:rPr lang="el-GR" altLang="en-US" smtClean="0"/>
              <a:pPr/>
              <a:t>‹#›</a:t>
            </a:fld>
            <a:endParaRPr lang="el-GR" altLang="en-US"/>
          </a:p>
        </p:txBody>
      </p:sp>
      <p:sp>
        <p:nvSpPr>
          <p:cNvPr id="18" name="Line 30"/>
          <p:cNvSpPr>
            <a:spLocks noChangeShapeType="1"/>
          </p:cNvSpPr>
          <p:nvPr userDrawn="1"/>
        </p:nvSpPr>
        <p:spPr bwMode="auto">
          <a:xfrm>
            <a:off x="139700" y="6311900"/>
            <a:ext cx="88169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1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ΠΕΙΘΑΡΧΙΑ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smtClean="0"/>
              <a:t>ΠΕΙΘΑΡΧΙΑ ΣΤΗ ΦΥΣΙΚΗ ΑΓΩΓΗ </a:t>
            </a:r>
          </a:p>
          <a:p>
            <a:pPr marL="0" indent="0" algn="ctr">
              <a:buNone/>
            </a:pPr>
            <a:r>
              <a:rPr lang="el-GR" dirty="0" smtClean="0"/>
              <a:t>ΕΙΣΗΓΗΤΗΣ </a:t>
            </a:r>
          </a:p>
          <a:p>
            <a:pPr marL="0" indent="0" algn="ctr">
              <a:buNone/>
            </a:pPr>
            <a:r>
              <a:rPr lang="el-GR" dirty="0" smtClean="0"/>
              <a:t>ΡΕΤΣΑ ΧΡΥΣΟΥΛΑ </a:t>
            </a:r>
          </a:p>
          <a:p>
            <a:pPr marL="0" indent="0" algn="ctr">
              <a:buNone/>
            </a:pPr>
            <a:r>
              <a:rPr lang="el-GR" dirty="0" smtClean="0"/>
              <a:t>ΦΥΣΙΚΟΣ, ΕΙΔΙΚΗ ΠΑΙΔΑΓΩΓΟΣ, </a:t>
            </a:r>
            <a:r>
              <a:rPr lang="en-US" dirty="0" smtClean="0"/>
              <a:t>MSc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6459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05859"/>
            <a:ext cx="8885237" cy="711200"/>
          </a:xfrm>
        </p:spPr>
        <p:txBody>
          <a:bodyPr/>
          <a:lstStyle/>
          <a:p>
            <a:r>
              <a:rPr lang="el-GR" altLang="en-US" sz="3600" dirty="0">
                <a:solidFill>
                  <a:schemeClr val="tx1"/>
                </a:solidFill>
              </a:rPr>
              <a:t>Αιτίες που προκαλούν πειθαρχικά προβλήματα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95250" y="2209800"/>
            <a:ext cx="8896350" cy="914400"/>
          </a:xfrm>
        </p:spPr>
        <p:txBody>
          <a:bodyPr>
            <a:noAutofit/>
          </a:bodyPr>
          <a:lstStyle/>
          <a:p>
            <a:r>
              <a:rPr lang="el-GR" altLang="en-US" sz="3200" dirty="0">
                <a:solidFill>
                  <a:schemeClr val="tx1"/>
                </a:solidFill>
              </a:rPr>
              <a:t>Σ</a:t>
            </a:r>
            <a:r>
              <a:rPr lang="el-GR" altLang="en-US" sz="3200" dirty="0">
                <a:solidFill>
                  <a:schemeClr val="tx1"/>
                </a:solidFill>
                <a:cs typeface="Times New Roman" panose="02020603050405020304" pitchFamily="18" charset="0"/>
              </a:rPr>
              <a:t>χεδιασμός, οργάνωση και διαχείριση της τάξης</a:t>
            </a:r>
            <a:endParaRPr lang="el-GR" altLang="en-US" sz="3200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3276600"/>
            <a:ext cx="6646863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2400" dirty="0" smtClean="0">
                <a:cs typeface="Times New Roman" panose="02020603050405020304" pitchFamily="18" charset="0"/>
              </a:rPr>
              <a:t>Ο αριθμός των μαθητών στην τάξη</a:t>
            </a:r>
            <a:r>
              <a:rPr lang="el-GR" altLang="en-US" sz="2400" dirty="0" smtClean="0"/>
              <a:t>.</a:t>
            </a:r>
          </a:p>
          <a:p>
            <a:r>
              <a:rPr lang="el-GR" altLang="en-US" sz="2400" dirty="0" smtClean="0"/>
              <a:t>Τ</a:t>
            </a:r>
            <a:r>
              <a:rPr lang="el-GR" altLang="en-US" sz="2400" dirty="0" smtClean="0">
                <a:cs typeface="Times New Roman" panose="02020603050405020304" pitchFamily="18" charset="0"/>
              </a:rPr>
              <a:t>ο πρόγραμμα της προπόνησης</a:t>
            </a:r>
            <a:r>
              <a:rPr lang="el-GR" altLang="en-US" sz="2400" dirty="0" smtClean="0"/>
              <a:t>.</a:t>
            </a:r>
            <a:endParaRPr lang="el-GR" altLang="en-US" sz="2400" dirty="0" smtClean="0"/>
          </a:p>
          <a:p>
            <a:r>
              <a:rPr lang="el-GR" altLang="en-US" sz="2400" dirty="0" smtClean="0"/>
              <a:t>Η</a:t>
            </a:r>
            <a:r>
              <a:rPr lang="el-GR" altLang="en-US" sz="2400" dirty="0" smtClean="0">
                <a:cs typeface="Times New Roman" panose="02020603050405020304" pitchFamily="18" charset="0"/>
              </a:rPr>
              <a:t> δομή και η ομοιογένεια </a:t>
            </a:r>
            <a:r>
              <a:rPr lang="el-GR" altLang="en-US" sz="2400" dirty="0" smtClean="0">
                <a:cs typeface="Times New Roman" panose="02020603050405020304" pitchFamily="18" charset="0"/>
              </a:rPr>
              <a:t>της </a:t>
            </a:r>
            <a:r>
              <a:rPr lang="el-GR" altLang="en-US" sz="2400" dirty="0" smtClean="0">
                <a:cs typeface="Times New Roman" panose="02020603050405020304" pitchFamily="18" charset="0"/>
              </a:rPr>
              <a:t>ομάδας</a:t>
            </a:r>
            <a:r>
              <a:rPr lang="el-GR" altLang="en-US" sz="2400" dirty="0" smtClean="0"/>
              <a:t>.</a:t>
            </a:r>
            <a:r>
              <a:rPr lang="el-GR" altLang="en-US" sz="2400" dirty="0" smtClean="0">
                <a:cs typeface="Times New Roman" panose="02020603050405020304" pitchFamily="18" charset="0"/>
              </a:rPr>
              <a:t> </a:t>
            </a:r>
            <a:endParaRPr lang="el-GR" altLang="en-US" sz="2400" dirty="0" smtClean="0"/>
          </a:p>
          <a:p>
            <a:r>
              <a:rPr lang="el-GR" altLang="en-US" sz="2400" dirty="0" smtClean="0"/>
              <a:t>Ο</a:t>
            </a:r>
            <a:r>
              <a:rPr lang="el-GR" altLang="en-US" sz="2400" dirty="0" smtClean="0">
                <a:cs typeface="Times New Roman" panose="02020603050405020304" pitchFamily="18" charset="0"/>
              </a:rPr>
              <a:t>ι διάφοροι καταναγκασμοί</a:t>
            </a:r>
            <a:r>
              <a:rPr lang="el-GR" altLang="en-US" sz="2400" dirty="0" smtClean="0"/>
              <a:t>.</a:t>
            </a:r>
          </a:p>
          <a:p>
            <a:r>
              <a:rPr lang="el-GR" altLang="en-US" sz="2400" dirty="0">
                <a:cs typeface="Times New Roman" panose="02020603050405020304" pitchFamily="18" charset="0"/>
              </a:rPr>
              <a:t>Η οργάνωση και η λειτουργικότητα του χώρου </a:t>
            </a:r>
            <a:endParaRPr lang="el-GR" altLang="en-US" sz="2400" dirty="0"/>
          </a:p>
          <a:p>
            <a:endParaRPr lang="el-GR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63852" y="838737"/>
            <a:ext cx="8885237" cy="711200"/>
          </a:xfrm>
        </p:spPr>
        <p:txBody>
          <a:bodyPr/>
          <a:lstStyle/>
          <a:p>
            <a:r>
              <a:rPr lang="el-GR" altLang="en-US" sz="3600" dirty="0">
                <a:solidFill>
                  <a:schemeClr val="tx1"/>
                </a:solidFill>
              </a:rPr>
              <a:t>Αιτίες που προκαλούν πειθαρχικά προβλήματα</a:t>
            </a:r>
          </a:p>
        </p:txBody>
      </p:sp>
      <p:sp>
        <p:nvSpPr>
          <p:cNvPr id="8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685800" y="2514600"/>
            <a:ext cx="8077200" cy="3530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l-GR" altLang="en-US" sz="2800" dirty="0" smtClean="0">
                <a:cs typeface="Times New Roman" panose="02020603050405020304" pitchFamily="18" charset="0"/>
              </a:rPr>
              <a:t>Η πειθαρχία σχετίζεται με τις εσφαλμένες πεποιθήσεις που έχουν αναπτύξει οι μαθητές για τον εαυτό τους. </a:t>
            </a:r>
            <a:endParaRPr lang="el-GR" altLang="en-US" sz="2800" dirty="0" smtClean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l-GR" altLang="en-US" sz="2800" dirty="0" smtClean="0">
                <a:cs typeface="Times New Roman" panose="02020603050405020304" pitchFamily="18" charset="0"/>
              </a:rPr>
              <a:t>Ο </a:t>
            </a:r>
            <a:r>
              <a:rPr lang="el-GR" altLang="en-US" sz="2800" dirty="0" smtClean="0">
                <a:cs typeface="Times New Roman" panose="02020603050405020304" pitchFamily="18" charset="0"/>
              </a:rPr>
              <a:t>μαθητής που πιστεύει ότι δεν </a:t>
            </a:r>
            <a:r>
              <a:rPr lang="el-GR" altLang="en-US" sz="2800" dirty="0" smtClean="0">
                <a:cs typeface="Times New Roman" panose="02020603050405020304" pitchFamily="18" charset="0"/>
              </a:rPr>
              <a:t>αναγνωρίζεται από τον δάσκαλο </a:t>
            </a:r>
            <a:r>
              <a:rPr lang="el-GR" altLang="en-US" sz="2800" dirty="0" smtClean="0">
                <a:cs typeface="Times New Roman" panose="02020603050405020304" pitchFamily="18" charset="0"/>
              </a:rPr>
              <a:t>ή δεν αποσπά την προσοχή του δασκάλου, οδηγείται συχνότερα σε αταξίες.</a:t>
            </a:r>
            <a:endParaRPr lang="el-GR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solidFill>
                  <a:schemeClr val="tx1"/>
                </a:solidFill>
              </a:rPr>
              <a:t>Αιτίες που προκαλούν πειθαρχικά προβλήματα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66440" y="2362200"/>
            <a:ext cx="7820360" cy="3530600"/>
          </a:xfrm>
        </p:spPr>
        <p:txBody>
          <a:bodyPr>
            <a:normAutofit/>
          </a:bodyPr>
          <a:lstStyle/>
          <a:p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Η παιδαγωγική σχέση που αναπτύσσεται ανάμεσα στο δάσκαλο και το μαθητή. </a:t>
            </a:r>
            <a:endParaRPr lang="el-GR" altLang="en-US" sz="28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el-GR" altLang="en-US" sz="2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Ο 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μαθητής που δεν μπορεί να εκφράσει τις σκέψεις και τα συναισθήματά του ελεύθερα δημιουργεί συχνότερα πειθαρχικά προβλήματα. </a:t>
            </a:r>
            <a:endParaRPr lang="en-US" alt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557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66441" y="2489200"/>
            <a:ext cx="7972759" cy="3530600"/>
          </a:xfrm>
        </p:spPr>
        <p:txBody>
          <a:bodyPr>
            <a:normAutofit lnSpcReduction="10000"/>
          </a:bodyPr>
          <a:lstStyle/>
          <a:p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Όταν ο δάσκαλος κάνει κατάχρηση απειλών, τιμωριών, επιπλήξεων οι μαθητές αντιδρούν άσχημα, αντιστέκονται και αυθαδιάζουν</a:t>
            </a:r>
            <a:r>
              <a:rPr lang="el-GR" altLang="en-US" sz="2800" dirty="0">
                <a:solidFill>
                  <a:schemeClr val="tx1"/>
                </a:solidFill>
              </a:rPr>
              <a:t>.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endParaRPr lang="el-GR" altLang="en-US" sz="28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Η δομή και η κατάσταση της οικογένειας πολλές φορές αποτελεί αιτία της συχνότερης εκδήλωσης πειθαρχικών προβλημάτων από τα παιδιά</a:t>
            </a:r>
            <a:r>
              <a:rPr lang="el-GR" altLang="en-US" sz="2800" dirty="0">
                <a:solidFill>
                  <a:schemeClr val="tx1"/>
                </a:solidFill>
              </a:rPr>
              <a:t>. </a:t>
            </a:r>
          </a:p>
          <a:p>
            <a:endParaRPr lang="el-GR" altLang="en-US" sz="2800" dirty="0">
              <a:solidFill>
                <a:schemeClr val="tx1"/>
              </a:solidFill>
            </a:endParaRPr>
          </a:p>
          <a:p>
            <a:endParaRPr lang="el-GR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3600" dirty="0">
                <a:solidFill>
                  <a:schemeClr val="tx1"/>
                </a:solidFill>
              </a:rPr>
              <a:t>Αιτίες που προκαλούν πειθαρχικά προβλήματα</a:t>
            </a:r>
          </a:p>
        </p:txBody>
      </p:sp>
    </p:spTree>
    <p:extLst>
      <p:ext uri="{BB962C8B-B14F-4D97-AF65-F5344CB8AC3E}">
        <p14:creationId xmlns:p14="http://schemas.microsoft.com/office/powerpoint/2010/main" val="405239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8456"/>
            <a:ext cx="8885237" cy="711200"/>
          </a:xfrm>
        </p:spPr>
        <p:txBody>
          <a:bodyPr/>
          <a:lstStyle/>
          <a:p>
            <a:r>
              <a:rPr lang="el-GR" altLang="en-US" sz="3600" dirty="0">
                <a:solidFill>
                  <a:schemeClr val="tx1"/>
                </a:solidFill>
              </a:rPr>
              <a:t>Αιτίες που προκαλούν πειθαρχικά προβλήματα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971800"/>
            <a:ext cx="8610600" cy="3124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είναι ανεπαρκής σε γνώσεις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δεν εφαρμόζει κατάλληλες μεθόδους διδασκαλίας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endParaRPr lang="el-GR" altLang="en-US" sz="2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el-GR" altLang="en-US" sz="2400" dirty="0">
                <a:solidFill>
                  <a:schemeClr val="tx1"/>
                </a:solidFill>
              </a:rPr>
              <a:t>διδάσκει 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μονότον</a:t>
            </a:r>
            <a:r>
              <a:rPr lang="el-GR" altLang="en-US" sz="2400" dirty="0">
                <a:solidFill>
                  <a:schemeClr val="tx1"/>
                </a:solidFill>
              </a:rPr>
              <a:t>α.</a:t>
            </a:r>
          </a:p>
          <a:p>
            <a:pPr>
              <a:lnSpc>
                <a:spcPct val="120000"/>
              </a:lnSpc>
            </a:pP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δεν κάνει διάλογο με τους μαθητές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δεν προετοιμάζεται καλά για το μάθημα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δείχνει υπερβολική αυστηρότητα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endParaRPr lang="el-GR" altLang="en-US" sz="2400" dirty="0">
              <a:solidFill>
                <a:schemeClr val="tx1"/>
              </a:solidFill>
            </a:endParaRP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81000" y="2133600"/>
            <a:ext cx="6477000" cy="10122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l-GR" altLang="en-US" dirty="0" smtClean="0"/>
              <a:t>Δεν πειθαρχούν τα </a:t>
            </a:r>
            <a:r>
              <a:rPr lang="el-GR" altLang="en-US" dirty="0"/>
              <a:t>παιδιά</a:t>
            </a:r>
            <a:r>
              <a:rPr lang="el-GR" altLang="en-US" dirty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όταν πιστεύουν </a:t>
            </a:r>
            <a:r>
              <a:rPr lang="el-GR" altLang="en-US" dirty="0">
                <a:cs typeface="Times New Roman" panose="02020603050405020304" pitchFamily="18" charset="0"/>
              </a:rPr>
              <a:t>ότι ο δάσκαλός τους</a:t>
            </a:r>
            <a:r>
              <a:rPr lang="el-GR" altLang="en-US" dirty="0"/>
              <a:t>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Είδη πειθαρχίας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134938" y="2863850"/>
            <a:ext cx="8896350" cy="2781300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FF3300"/>
              </a:buClr>
            </a:pPr>
            <a:r>
              <a:rPr lang="el-GR" altLang="en-US" sz="4000" dirty="0"/>
              <a:t>Εσωτερική πειθαρχία </a:t>
            </a:r>
            <a:r>
              <a:rPr lang="el-GR" altLang="en-US" sz="4000" dirty="0" smtClean="0"/>
              <a:t>(</a:t>
            </a:r>
            <a:r>
              <a:rPr lang="el-GR" altLang="en-US" sz="4000" dirty="0"/>
              <a:t>Επιβάλλεται από εσωτερικούς – υποκειμενικούς- λόγους)</a:t>
            </a:r>
          </a:p>
          <a:p>
            <a:pPr>
              <a:buClr>
                <a:srgbClr val="FF3300"/>
              </a:buClr>
            </a:pPr>
            <a:r>
              <a:rPr lang="el-GR" altLang="en-US" sz="4000" dirty="0"/>
              <a:t>Εξωτερική πειθαρχία (Επιβάλλεται από εξωτερικούς –αντικειμενικούς-  λόγους)</a:t>
            </a:r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533400" y="2514600"/>
            <a:ext cx="8382000" cy="0"/>
          </a:xfrm>
          <a:prstGeom prst="line">
            <a:avLst/>
          </a:prstGeom>
          <a:noFill/>
          <a:ln w="76200" cap="sq">
            <a:solidFill>
              <a:srgbClr val="00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467600" cy="1155700"/>
          </a:xfrm>
        </p:spPr>
        <p:txBody>
          <a:bodyPr/>
          <a:lstStyle/>
          <a:p>
            <a:r>
              <a:rPr lang="el-GR" altLang="en-US" sz="4000" dirty="0">
                <a:solidFill>
                  <a:schemeClr val="tx1"/>
                </a:solidFill>
              </a:rPr>
              <a:t>Εσωτερικοί λόγοι πειθαρχίας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358900" y="3276600"/>
            <a:ext cx="69469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altLang="en-US" dirty="0"/>
              <a:t>Π</a:t>
            </a:r>
            <a:r>
              <a:rPr lang="el-GR" altLang="en-US" dirty="0">
                <a:cs typeface="Times New Roman" panose="02020603050405020304" pitchFamily="18" charset="0"/>
              </a:rPr>
              <a:t>εριλαμβάνουν την ευχαρίστηση και ικανοποίηση ενώ </a:t>
            </a:r>
            <a:endParaRPr lang="el-GR" altLang="en-US" dirty="0"/>
          </a:p>
          <a:p>
            <a:pPr algn="ctr"/>
            <a:r>
              <a:rPr lang="el-GR" altLang="en-US" dirty="0">
                <a:cs typeface="Times New Roman" panose="02020603050405020304" pitchFamily="18" charset="0"/>
              </a:rPr>
              <a:t>εκτελείται μια δραστηριότητα. Τα παιδιά πειθαρχούν, </a:t>
            </a:r>
            <a:endParaRPr lang="el-GR" altLang="en-US" dirty="0"/>
          </a:p>
          <a:p>
            <a:pPr algn="ctr"/>
            <a:r>
              <a:rPr lang="el-GR" altLang="en-US" dirty="0">
                <a:cs typeface="Times New Roman" panose="02020603050405020304" pitchFamily="18" charset="0"/>
              </a:rPr>
              <a:t>γιατί ευχαριστιούνται στο μάθημα, μαθαίνουν νέες </a:t>
            </a:r>
            <a:endParaRPr lang="el-GR" altLang="en-US" dirty="0"/>
          </a:p>
          <a:p>
            <a:pPr algn="ctr"/>
            <a:r>
              <a:rPr lang="el-GR" altLang="en-US" dirty="0">
                <a:cs typeface="Times New Roman" panose="02020603050405020304" pitchFamily="18" charset="0"/>
              </a:rPr>
              <a:t>ασκήσεις κι αυτό τους αρέσει, βρίσκουν το μάθημα </a:t>
            </a:r>
            <a:endParaRPr lang="el-GR" altLang="en-US" dirty="0"/>
          </a:p>
          <a:p>
            <a:pPr algn="ctr"/>
            <a:r>
              <a:rPr lang="el-GR" altLang="en-US" dirty="0">
                <a:cs typeface="Times New Roman" panose="02020603050405020304" pitchFamily="18" charset="0"/>
              </a:rPr>
              <a:t>συναρπαστικό.</a:t>
            </a:r>
            <a:r>
              <a:rPr lang="el-GR" altLang="en-US" i="1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78681"/>
            <a:ext cx="8885237" cy="457200"/>
          </a:xfrm>
        </p:spPr>
        <p:txBody>
          <a:bodyPr/>
          <a:lstStyle/>
          <a:p>
            <a:r>
              <a:rPr lang="el-GR" altLang="en-US" sz="3600" dirty="0">
                <a:solidFill>
                  <a:schemeClr val="tx1"/>
                </a:solidFill>
              </a:rPr>
              <a:t>Πειθαρχώ γιατί: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590800"/>
            <a:ext cx="7829550" cy="3587750"/>
          </a:xfrm>
        </p:spPr>
        <p:txBody>
          <a:bodyPr>
            <a:normAutofit fontScale="92500" lnSpcReduction="20000"/>
          </a:bodyPr>
          <a:lstStyle/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Θ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έλω να μάθω ν</a:t>
            </a:r>
            <a:r>
              <a:rPr lang="el-GR" altLang="en-US" sz="2400" dirty="0">
                <a:solidFill>
                  <a:schemeClr val="tx1"/>
                </a:solidFill>
              </a:rPr>
              <a:t>έες ασκήσεις και παιγνίδια.</a:t>
            </a:r>
          </a:p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Θ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έλω να παρακολουθήσω το μάθημα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Γ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ια να καταλάβω τι κάνω σωστά και τι λάθος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</a:p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Ε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ίναι σημαντικό για μένα να τα πάω καλά στο μάθημα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</a:p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Θ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έλω να βελτιωθώ στ</a:t>
            </a:r>
            <a:r>
              <a:rPr lang="el-GR" altLang="en-US" sz="2400" dirty="0">
                <a:solidFill>
                  <a:schemeClr val="tx1"/>
                </a:solidFill>
              </a:rPr>
              <a:t>ις ασκήσεις.</a:t>
            </a:r>
          </a:p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Β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ρίσκω το μάθημα</a:t>
            </a:r>
            <a:r>
              <a:rPr lang="el-GR" altLang="en-US" sz="2400" dirty="0">
                <a:solidFill>
                  <a:schemeClr val="tx1"/>
                </a:solidFill>
              </a:rPr>
              <a:t> 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διασκεδαστικό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	</a:t>
            </a:r>
            <a:endParaRPr lang="en-US" alt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Ε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υχαριστιέμαι το μάθημα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				</a:t>
            </a:r>
            <a:endParaRPr lang="en-US" alt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Τ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ο μάθημα</a:t>
            </a:r>
            <a:r>
              <a:rPr lang="el-GR" altLang="en-US" sz="2400" dirty="0">
                <a:solidFill>
                  <a:schemeClr val="tx1"/>
                </a:solidFill>
              </a:rPr>
              <a:t> 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είναι συναρπαστικό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2514600" y="1900238"/>
            <a:ext cx="3838575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dirty="0"/>
              <a:t>Εσωτερικοί λόγοι πειθαρχίας: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4119" y="685800"/>
            <a:ext cx="6799262" cy="1155700"/>
          </a:xfrm>
        </p:spPr>
        <p:txBody>
          <a:bodyPr/>
          <a:lstStyle/>
          <a:p>
            <a:r>
              <a:rPr lang="el-GR" altLang="en-US" sz="4000" dirty="0">
                <a:solidFill>
                  <a:schemeClr val="tx1"/>
                </a:solidFill>
              </a:rPr>
              <a:t>Λόγοι υπευθυνότητας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130300" y="3644900"/>
            <a:ext cx="69469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altLang="en-US" dirty="0"/>
              <a:t>Δ</a:t>
            </a:r>
            <a:r>
              <a:rPr lang="el-GR" altLang="en-US" dirty="0">
                <a:cs typeface="Times New Roman" panose="02020603050405020304" pitchFamily="18" charset="0"/>
              </a:rPr>
              <a:t>ηλώνουν συνέπεια και υπευθυνότητα ως άτομο. Τα παιδιά πειθαρχούν επειδή θέλουν να είναι συνεπή με τον εαυτό τους και τις αρχές τους.</a:t>
            </a:r>
            <a:r>
              <a:rPr lang="el-GR" alt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768" y="954087"/>
            <a:ext cx="8885237" cy="558800"/>
          </a:xfrm>
        </p:spPr>
        <p:txBody>
          <a:bodyPr/>
          <a:lstStyle/>
          <a:p>
            <a:r>
              <a:rPr lang="el-GR" altLang="en-US" sz="3600" dirty="0">
                <a:solidFill>
                  <a:schemeClr val="tx1"/>
                </a:solidFill>
              </a:rPr>
              <a:t>Πειθαρχώ γιατί: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552450" y="2881313"/>
            <a:ext cx="7905750" cy="2763837"/>
          </a:xfrm>
        </p:spPr>
        <p:txBody>
          <a:bodyPr>
            <a:normAutofit fontScale="92500" lnSpcReduction="10000"/>
          </a:bodyPr>
          <a:lstStyle/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Π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ροσπαθώ να είμαι υπεύθυνο άτ</a:t>
            </a:r>
            <a:r>
              <a:rPr lang="el-GR" altLang="en-US" sz="2400" dirty="0">
                <a:solidFill>
                  <a:schemeClr val="tx1"/>
                </a:solidFill>
              </a:rPr>
              <a:t>ομο.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Ν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οιώθω ότι είμαι υπεύθυνος/η γι’ αυτά που μαθαίνω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	</a:t>
            </a:r>
            <a:endParaRPr lang="en-US" alt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Π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ροσπαθώ να είμαι συνεπής με τον εαυτό μου και τους άλλους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533400" indent="-533400"/>
            <a:r>
              <a:rPr lang="el-GR" altLang="en-US" sz="2400" dirty="0">
                <a:solidFill>
                  <a:schemeClr val="tx1"/>
                </a:solidFill>
              </a:rPr>
              <a:t>Θ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έλω να είμαι συνεπής σ’ αυτά που λέω και σ’ αυτά που κάνω</a:t>
            </a:r>
            <a:r>
              <a:rPr lang="el-GR" alt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2895600" y="1994258"/>
            <a:ext cx="2943225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dirty="0"/>
              <a:t>Λόγοι υπευθυνότητας: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>
                <a:solidFill>
                  <a:schemeClr val="tx1"/>
                </a:solidFill>
              </a:rPr>
              <a:t>Πειθαρχία</a:t>
            </a:r>
            <a:endParaRPr lang="el-GR" altLang="en-US" dirty="0">
              <a:solidFill>
                <a:schemeClr val="tx1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933825" y="2133600"/>
            <a:ext cx="1287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/>
              <a:t>Ορισμοί: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727325" y="3124200"/>
            <a:ext cx="4060825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prstShdw prst="shdw17" dist="17961" dir="2700000">
              <a:srgbClr val="FFFF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12700" cap="sq">
                <a:solidFill>
                  <a:srgbClr val="FFFF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l-GR" altLang="en-US" b="1"/>
              <a:t>Πείθομαι + αρχή</a:t>
            </a:r>
            <a:r>
              <a:rPr lang="en-US" altLang="en-US" b="1"/>
              <a:t> </a:t>
            </a:r>
            <a:r>
              <a:rPr lang="el-GR" altLang="en-US" b="1"/>
              <a:t>=</a:t>
            </a:r>
            <a:r>
              <a:rPr lang="en-US" altLang="en-US" b="1"/>
              <a:t> </a:t>
            </a:r>
            <a:r>
              <a:rPr lang="el-GR" altLang="en-US" b="1"/>
              <a:t>πειθαρχία 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767556" y="4108174"/>
            <a:ext cx="7620000" cy="1754326"/>
          </a:xfrm>
          <a:prstGeom prst="rect">
            <a:avLst/>
          </a:prstGeom>
          <a:noFill/>
          <a:ln w="1270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altLang="en-US" sz="3600" dirty="0"/>
              <a:t>Υ</a:t>
            </a:r>
            <a:r>
              <a:rPr lang="el-GR" altLang="en-US" sz="3600" dirty="0">
                <a:cs typeface="Times New Roman" panose="02020603050405020304" pitchFamily="18" charset="0"/>
              </a:rPr>
              <a:t>πακοή </a:t>
            </a:r>
            <a:r>
              <a:rPr lang="el-GR" altLang="en-US" sz="3600" dirty="0" smtClean="0">
                <a:cs typeface="Times New Roman" panose="02020603050405020304" pitchFamily="18" charset="0"/>
              </a:rPr>
              <a:t>σε κανόνες που ρυθμίζουν τη συμπεριφορά και τη δράση των ατόμων ενός συνόλου και εξασφαλίζουν τη τάξη</a:t>
            </a:r>
            <a:endParaRPr lang="en-US" altLang="en-US" sz="36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7938" y="838200"/>
            <a:ext cx="6799262" cy="1155700"/>
          </a:xfrm>
        </p:spPr>
        <p:txBody>
          <a:bodyPr/>
          <a:lstStyle/>
          <a:p>
            <a:r>
              <a:rPr lang="el-GR" altLang="en-US" sz="4000" dirty="0">
                <a:solidFill>
                  <a:schemeClr val="tx1"/>
                </a:solidFill>
              </a:rPr>
              <a:t>Λόγοι εσωτερικής πίεσης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609600" y="2667000"/>
            <a:ext cx="8077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  <a:spcBef>
                <a:spcPct val="50000"/>
              </a:spcBef>
            </a:pPr>
            <a:r>
              <a:rPr lang="el-GR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Ε</a:t>
            </a:r>
            <a:r>
              <a:rPr lang="el-GR" alt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μφανίζονται όταν υπάρχουν εσωτερικές πιέσεις για δράση με σκοπό την αποφυγή αρνητικής </a:t>
            </a:r>
            <a:r>
              <a:rPr lang="el-GR" altLang="en-US" dirty="0" err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αυτοαξιολόγησης</a:t>
            </a:r>
            <a:r>
              <a:rPr lang="el-GR" altLang="en-US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και των συνακόλουθων συναισθημάτων, όπως: αμηχανία, ενοχή ή ντροπή. Τα παιδιά πειθαρχούν επειδή θα ντρέπονται και θα αισθάνονται άσχημα με τον εαυτό τους αν δεν το κάνουν.</a:t>
            </a:r>
            <a:r>
              <a:rPr lang="el-GR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885237" cy="558800"/>
          </a:xfrm>
        </p:spPr>
        <p:txBody>
          <a:bodyPr/>
          <a:lstStyle/>
          <a:p>
            <a:r>
              <a:rPr lang="el-GR" altLang="en-US" sz="3200" dirty="0">
                <a:solidFill>
                  <a:schemeClr val="tx1"/>
                </a:solidFill>
              </a:rPr>
              <a:t>Πειθαρχώ γιατί: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478213"/>
            <a:ext cx="8763000" cy="1719262"/>
          </a:xfrm>
        </p:spPr>
        <p:txBody>
          <a:bodyPr>
            <a:normAutofit fontScale="92500" lnSpcReduction="20000"/>
          </a:bodyPr>
          <a:lstStyle/>
          <a:p>
            <a:pPr marL="533400" indent="-533400"/>
            <a:r>
              <a:rPr lang="el-GR" altLang="en-US" sz="2800" dirty="0">
                <a:solidFill>
                  <a:schemeClr val="tx1"/>
                </a:solidFill>
              </a:rPr>
              <a:t>Θ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α νοιώσω άσχημα με τον εαυτό μου</a:t>
            </a:r>
            <a:r>
              <a:rPr lang="el-GR" altLang="en-US" sz="2800" dirty="0">
                <a:solidFill>
                  <a:schemeClr val="tx1"/>
                </a:solidFill>
              </a:rPr>
              <a:t> αν δεν το κάνω.</a:t>
            </a:r>
            <a:endParaRPr lang="en-US" altLang="en-US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533400" indent="-533400"/>
            <a:r>
              <a:rPr lang="el-GR" altLang="en-US" sz="2800" dirty="0">
                <a:solidFill>
                  <a:schemeClr val="tx1"/>
                </a:solidFill>
              </a:rPr>
              <a:t>Ν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τρέπομαι αν δεν το κάνω</a:t>
            </a:r>
            <a:r>
              <a:rPr lang="el-GR" altLang="en-US" sz="2800" dirty="0">
                <a:solidFill>
                  <a:schemeClr val="tx1"/>
                </a:solidFill>
              </a:rPr>
              <a:t>.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	</a:t>
            </a:r>
            <a:endParaRPr lang="en-US" altLang="en-US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533400" indent="-533400"/>
            <a:r>
              <a:rPr lang="el-GR" altLang="en-US" sz="2800" dirty="0">
                <a:solidFill>
                  <a:schemeClr val="tx1"/>
                </a:solidFill>
              </a:rPr>
              <a:t>Μ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ε ενοχλεί όταν δεν το κάνω</a:t>
            </a:r>
            <a:r>
              <a:rPr lang="el-GR" altLang="en-US" sz="2800" dirty="0">
                <a:solidFill>
                  <a:schemeClr val="tx1"/>
                </a:solidFill>
              </a:rPr>
              <a:t>.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2819400" y="2133600"/>
            <a:ext cx="3386138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dirty="0"/>
              <a:t>Λόγοι εσωτερικής πίεσης: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391400" cy="1155700"/>
          </a:xfrm>
        </p:spPr>
        <p:txBody>
          <a:bodyPr/>
          <a:lstStyle/>
          <a:p>
            <a:r>
              <a:rPr lang="el-GR" altLang="en-US" sz="4000" dirty="0">
                <a:solidFill>
                  <a:schemeClr val="tx1"/>
                </a:solidFill>
              </a:rPr>
              <a:t>Εξωτερικοί λόγοι πειθαρχίας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1130300" y="3124200"/>
            <a:ext cx="69469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altLang="en-US" dirty="0"/>
              <a:t>Α</a:t>
            </a:r>
            <a:r>
              <a:rPr lang="el-GR" altLang="en-US" dirty="0">
                <a:cs typeface="Times New Roman" panose="02020603050405020304" pitchFamily="18" charset="0"/>
              </a:rPr>
              <a:t>ναφέρονται στη συμπεριφορά που καθορίζεται από εξωτερικές αμοιβές, συμμόρφωση σε κανόνες ή φόβο τιμωρίας. Τα παιδιά πειθαρχούν </a:t>
            </a:r>
            <a:r>
              <a:rPr lang="el-GR" altLang="en-US" dirty="0"/>
              <a:t>για να</a:t>
            </a:r>
            <a:r>
              <a:rPr lang="el-GR" altLang="en-US" dirty="0">
                <a:cs typeface="Times New Roman" panose="02020603050405020304" pitchFamily="18" charset="0"/>
              </a:rPr>
              <a:t> αποφύγουν τις ποινές ή επειδή θα ανταμειφθούν</a:t>
            </a:r>
            <a:r>
              <a:rPr lang="el-GR" alt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954087"/>
            <a:ext cx="8885237" cy="558800"/>
          </a:xfrm>
        </p:spPr>
        <p:txBody>
          <a:bodyPr/>
          <a:lstStyle/>
          <a:p>
            <a:r>
              <a:rPr lang="el-GR" altLang="en-US" sz="3600" dirty="0">
                <a:solidFill>
                  <a:schemeClr val="tx1"/>
                </a:solidFill>
              </a:rPr>
              <a:t>Πειθαρχώ γιατί: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124200"/>
            <a:ext cx="7981950" cy="2614612"/>
          </a:xfrm>
        </p:spPr>
        <p:txBody>
          <a:bodyPr>
            <a:noAutofit/>
          </a:bodyPr>
          <a:lstStyle/>
          <a:p>
            <a:pPr marL="533400" indent="-533400">
              <a:lnSpc>
                <a:spcPct val="90000"/>
              </a:lnSpc>
            </a:pPr>
            <a:r>
              <a:rPr lang="el-GR" altLang="en-US" sz="2800" dirty="0">
                <a:solidFill>
                  <a:schemeClr val="tx1"/>
                </a:solidFill>
              </a:rPr>
              <a:t>Α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υτό είμαι υποχρεωμένος να κάνω</a:t>
            </a:r>
            <a:r>
              <a:rPr lang="el-GR" altLang="en-US" sz="2800" dirty="0">
                <a:solidFill>
                  <a:schemeClr val="tx1"/>
                </a:solidFill>
              </a:rPr>
              <a:t>.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	</a:t>
            </a:r>
            <a:endParaRPr lang="en-US" altLang="en-US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533400" indent="-533400">
              <a:lnSpc>
                <a:spcPct val="90000"/>
              </a:lnSpc>
            </a:pPr>
            <a:r>
              <a:rPr lang="el-GR" altLang="en-US" sz="2800" dirty="0">
                <a:solidFill>
                  <a:schemeClr val="tx1"/>
                </a:solidFill>
              </a:rPr>
              <a:t>Έ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τσι ο δάσκαλος δεν θα με βάλει τις φωνές</a:t>
            </a:r>
            <a:r>
              <a:rPr lang="el-GR" altLang="en-US" sz="2800" dirty="0">
                <a:solidFill>
                  <a:schemeClr val="tx1"/>
                </a:solidFill>
              </a:rPr>
              <a:t>.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marL="533400" indent="-533400">
              <a:lnSpc>
                <a:spcPct val="90000"/>
              </a:lnSpc>
            </a:pPr>
            <a:r>
              <a:rPr lang="el-GR" altLang="en-US" sz="2800" dirty="0">
                <a:solidFill>
                  <a:schemeClr val="tx1"/>
                </a:solidFill>
              </a:rPr>
              <a:t>Α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υτός είναι ο κανόνας</a:t>
            </a:r>
            <a:r>
              <a:rPr lang="el-GR" altLang="en-US" sz="2800" dirty="0">
                <a:solidFill>
                  <a:schemeClr val="tx1"/>
                </a:solidFill>
              </a:rPr>
              <a:t>.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marL="533400" indent="-533400">
              <a:lnSpc>
                <a:spcPct val="90000"/>
              </a:lnSpc>
            </a:pPr>
            <a:r>
              <a:rPr lang="el-GR" altLang="en-US" sz="2800" dirty="0">
                <a:solidFill>
                  <a:schemeClr val="tx1"/>
                </a:solidFill>
              </a:rPr>
              <a:t>Ο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ι άλλοι δεν θα νευριάσουν με μένα</a:t>
            </a:r>
            <a:r>
              <a:rPr lang="el-GR" altLang="en-US" sz="2800" dirty="0">
                <a:solidFill>
                  <a:schemeClr val="tx1"/>
                </a:solidFill>
              </a:rPr>
              <a:t>.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				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2667000" y="2133600"/>
            <a:ext cx="38100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dirty="0"/>
              <a:t>Εξωτερικοί λόγοι πειθαρχίας: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8885237" cy="635000"/>
          </a:xfrm>
        </p:spPr>
        <p:txBody>
          <a:bodyPr/>
          <a:lstStyle/>
          <a:p>
            <a:r>
              <a:rPr lang="el-GR" altLang="en-US" sz="4000" dirty="0">
                <a:solidFill>
                  <a:schemeClr val="tx1"/>
                </a:solidFill>
              </a:rPr>
              <a:t>Πειθαρχώ γιατί: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357981" y="3048000"/>
            <a:ext cx="8439150" cy="3200400"/>
          </a:xfrm>
        </p:spPr>
        <p:txBody>
          <a:bodyPr>
            <a:normAutofit fontScale="92500"/>
          </a:bodyPr>
          <a:lstStyle/>
          <a:p>
            <a:pPr marL="533400" indent="-533400">
              <a:lnSpc>
                <a:spcPct val="90000"/>
              </a:lnSpc>
            </a:pPr>
            <a:r>
              <a:rPr lang="el-GR" altLang="en-US" sz="2400" dirty="0" smtClean="0">
                <a:solidFill>
                  <a:schemeClr val="tx1"/>
                </a:solidFill>
              </a:rPr>
              <a:t>Θ</a:t>
            </a:r>
            <a:r>
              <a:rPr lang="el-GR" altLang="en-US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έλω οι συμμαθητές μου να καταλαβαίνουν τι κάνουν σωστά και τι λάθο</a:t>
            </a:r>
            <a:r>
              <a:rPr lang="el-GR" altLang="en-US" sz="2400" dirty="0" smtClean="0">
                <a:solidFill>
                  <a:schemeClr val="tx1"/>
                </a:solidFill>
              </a:rPr>
              <a:t>ς.</a:t>
            </a:r>
            <a:endParaRPr lang="en-US" altLang="en-US" sz="2400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90000"/>
              </a:lnSpc>
            </a:pPr>
            <a:r>
              <a:rPr lang="el-GR" altLang="en-US" sz="2400" dirty="0" smtClean="0">
                <a:solidFill>
                  <a:schemeClr val="tx1"/>
                </a:solidFill>
              </a:rPr>
              <a:t>Ε</a:t>
            </a:r>
            <a:r>
              <a:rPr lang="el-GR" altLang="en-US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ίναι σημαντικό για μένα να βελτιώνονται όλοι στην τάξη</a:t>
            </a:r>
            <a:endParaRPr lang="el-GR" altLang="en-US" sz="2400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90000"/>
              </a:lnSpc>
            </a:pPr>
            <a:r>
              <a:rPr lang="el-GR" altLang="en-US" sz="2400" dirty="0" smtClean="0">
                <a:solidFill>
                  <a:schemeClr val="tx1"/>
                </a:solidFill>
              </a:rPr>
              <a:t>Προσπαθώ με κάθε τρόπο να βοηθώ τους συμμαθητές μου στο μάθημα.</a:t>
            </a:r>
            <a:r>
              <a:rPr lang="el-GR" altLang="en-US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	</a:t>
            </a:r>
            <a:endParaRPr lang="el-GR" altLang="en-US" sz="2400" dirty="0" smtClean="0">
              <a:solidFill>
                <a:schemeClr val="tx1"/>
              </a:solidFill>
            </a:endParaRPr>
          </a:p>
          <a:p>
            <a:pPr marL="533400" indent="-533400">
              <a:lnSpc>
                <a:spcPct val="90000"/>
              </a:lnSpc>
            </a:pPr>
            <a:r>
              <a:rPr lang="el-GR" altLang="en-US" sz="2400" dirty="0" smtClean="0">
                <a:solidFill>
                  <a:schemeClr val="tx1"/>
                </a:solidFill>
              </a:rPr>
              <a:t>Μου</a:t>
            </a:r>
            <a:r>
              <a:rPr lang="el-GR" altLang="en-US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αρέσει να προοδεύει όλη η τάξη</a:t>
            </a:r>
          </a:p>
          <a:p>
            <a:pPr marL="533400" indent="-533400">
              <a:lnSpc>
                <a:spcPct val="90000"/>
              </a:lnSpc>
            </a:pPr>
            <a:r>
              <a:rPr lang="el-GR" altLang="en-US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Σέβομαι τους συμμαθητές μου, την πρόοδό τους και το δικαίωμά τους στη μάθηση</a:t>
            </a:r>
          </a:p>
          <a:p>
            <a:pPr marL="533400" indent="-533400">
              <a:lnSpc>
                <a:spcPct val="90000"/>
              </a:lnSpc>
            </a:pPr>
            <a:endParaRPr lang="el-GR" altLang="en-US" sz="24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533400" indent="-533400">
              <a:lnSpc>
                <a:spcPct val="90000"/>
              </a:lnSpc>
            </a:pPr>
            <a:endParaRPr lang="el-GR" alt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2133600" y="2133600"/>
            <a:ext cx="4367213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dirty="0"/>
              <a:t>Λόγοι φροντίδας για τους άλλους:</a:t>
            </a:r>
          </a:p>
        </p:txBody>
      </p:sp>
    </p:spTree>
    <p:extLst>
      <p:ext uri="{BB962C8B-B14F-4D97-AF65-F5344CB8AC3E}">
        <p14:creationId xmlns:p14="http://schemas.microsoft.com/office/powerpoint/2010/main" val="11385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7938" y="838200"/>
            <a:ext cx="6799262" cy="1155700"/>
          </a:xfrm>
        </p:spPr>
        <p:txBody>
          <a:bodyPr/>
          <a:lstStyle/>
          <a:p>
            <a:r>
              <a:rPr lang="el-GR" altLang="en-US" sz="4000" dirty="0">
                <a:solidFill>
                  <a:schemeClr val="tx1"/>
                </a:solidFill>
              </a:rPr>
              <a:t>Κανένας λόγος πειθαρχίας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130300" y="3644900"/>
            <a:ext cx="69469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altLang="en-US" dirty="0"/>
              <a:t>Μ</a:t>
            </a:r>
            <a:r>
              <a:rPr lang="el-GR" altLang="en-US" dirty="0">
                <a:cs typeface="Times New Roman" panose="02020603050405020304" pitchFamily="18" charset="0"/>
              </a:rPr>
              <a:t>ια έννοια που αναφέρεται σε συμπεριφορές χωρίς πρόθεση, όπου κυριαρχεί η αίσθηση του ανεξέλεγκτου. Τα παιδιά δεν κατανοούν το λόγο για τον οποίο θα έπρεπε να πειθαρχούν.</a:t>
            </a:r>
            <a:r>
              <a:rPr lang="el-GR" alt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83444"/>
            <a:ext cx="8885237" cy="635000"/>
          </a:xfrm>
        </p:spPr>
        <p:txBody>
          <a:bodyPr/>
          <a:lstStyle/>
          <a:p>
            <a:r>
              <a:rPr lang="el-GR" altLang="en-US" sz="3200" dirty="0">
                <a:solidFill>
                  <a:schemeClr val="tx1"/>
                </a:solidFill>
              </a:rPr>
              <a:t>Πειθαρχώ γιατί: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247650" y="3030538"/>
            <a:ext cx="8439150" cy="2614612"/>
          </a:xfrm>
        </p:spPr>
        <p:txBody>
          <a:bodyPr>
            <a:normAutofit fontScale="85000" lnSpcReduction="10000"/>
          </a:bodyPr>
          <a:lstStyle/>
          <a:p>
            <a:pPr marL="533400" indent="-533400"/>
            <a:r>
              <a:rPr lang="el-GR" altLang="en-US" sz="3600" dirty="0">
                <a:solidFill>
                  <a:schemeClr val="tx1"/>
                </a:solidFill>
              </a:rPr>
              <a:t>Π</a:t>
            </a:r>
            <a:r>
              <a:rPr lang="el-GR" altLang="en-US" sz="3600" dirty="0">
                <a:solidFill>
                  <a:schemeClr val="tx1"/>
                </a:solidFill>
                <a:cs typeface="Times New Roman" panose="02020603050405020304" pitchFamily="18" charset="0"/>
              </a:rPr>
              <a:t>ραγματικά δεν ξέρω γιατί πειθαρχώ</a:t>
            </a:r>
            <a:r>
              <a:rPr lang="el-GR" altLang="en-US" sz="3600" dirty="0">
                <a:solidFill>
                  <a:schemeClr val="tx1"/>
                </a:solidFill>
              </a:rPr>
              <a:t>.</a:t>
            </a:r>
            <a:endParaRPr lang="en-US" altLang="en-US" sz="3600" dirty="0">
              <a:solidFill>
                <a:schemeClr val="tx1"/>
              </a:solidFill>
            </a:endParaRPr>
          </a:p>
          <a:p>
            <a:pPr marL="533400" indent="-533400"/>
            <a:r>
              <a:rPr lang="el-GR" altLang="en-US" sz="3600" dirty="0">
                <a:solidFill>
                  <a:schemeClr val="tx1"/>
                </a:solidFill>
              </a:rPr>
              <a:t>Δ</a:t>
            </a:r>
            <a:r>
              <a:rPr lang="el-GR" altLang="en-US" sz="3600" dirty="0">
                <a:solidFill>
                  <a:schemeClr val="tx1"/>
                </a:solidFill>
                <a:cs typeface="Times New Roman" panose="02020603050405020304" pitchFamily="18" charset="0"/>
              </a:rPr>
              <a:t>εν βλέπω γιατί θα έπρεπε να πειθαρχώ</a:t>
            </a:r>
            <a:r>
              <a:rPr lang="el-GR" altLang="en-US" sz="3600" dirty="0">
                <a:solidFill>
                  <a:schemeClr val="tx1"/>
                </a:solidFill>
              </a:rPr>
              <a:t>.</a:t>
            </a:r>
            <a:endParaRPr lang="en-US" altLang="en-US" sz="3600" dirty="0">
              <a:solidFill>
                <a:schemeClr val="tx1"/>
              </a:solidFill>
            </a:endParaRPr>
          </a:p>
          <a:p>
            <a:pPr marL="533400" indent="-533400"/>
            <a:r>
              <a:rPr lang="el-GR" altLang="en-US" sz="3600" dirty="0">
                <a:solidFill>
                  <a:schemeClr val="tx1"/>
                </a:solidFill>
              </a:rPr>
              <a:t>Π</a:t>
            </a:r>
            <a:r>
              <a:rPr lang="el-GR" altLang="en-US" sz="3600" dirty="0">
                <a:solidFill>
                  <a:schemeClr val="tx1"/>
                </a:solidFill>
                <a:cs typeface="Times New Roman" panose="02020603050405020304" pitchFamily="18" charset="0"/>
              </a:rPr>
              <a:t>ραγματικά αισθάνομαι ότι χάνω το χρόνο</a:t>
            </a:r>
            <a:r>
              <a:rPr lang="el-GR" altLang="en-US" sz="3600" dirty="0">
                <a:solidFill>
                  <a:schemeClr val="tx1"/>
                </a:solidFill>
              </a:rPr>
              <a:t> μου</a:t>
            </a:r>
            <a:r>
              <a:rPr lang="el-GR" altLang="en-US" sz="3600" dirty="0">
                <a:solidFill>
                  <a:schemeClr val="tx1"/>
                </a:solidFill>
                <a:cs typeface="Times New Roman" panose="02020603050405020304" pitchFamily="18" charset="0"/>
              </a:rPr>
              <a:t> πειθαρχώντας στο μάθημα</a:t>
            </a:r>
            <a:r>
              <a:rPr lang="el-GR" altLang="en-US" sz="3600" dirty="0">
                <a:solidFill>
                  <a:schemeClr val="tx1"/>
                </a:solidFill>
              </a:rPr>
              <a:t>.</a:t>
            </a:r>
            <a:endParaRPr lang="en-US" altLang="en-US" sz="36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2819400" y="2045891"/>
            <a:ext cx="35179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dirty="0"/>
              <a:t>Κανένας λόγος πειθαρχίας: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solidFill>
                  <a:schemeClr val="tx1"/>
                </a:solidFill>
              </a:rPr>
              <a:t>Χαρακτηριστικά των εκπαιδευτικών που πετυχαίνουν να έχουν πειθαρχημένες τάξεις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439738" y="2514600"/>
            <a:ext cx="8399462" cy="36750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l-GR" altLang="en-US" sz="2800" dirty="0">
                <a:solidFill>
                  <a:schemeClr val="tx1"/>
                </a:solidFill>
              </a:rPr>
              <a:t>Σταθεροί. Εννοούν αυτό που λένε.</a:t>
            </a:r>
          </a:p>
          <a:p>
            <a:pPr>
              <a:lnSpc>
                <a:spcPct val="120000"/>
              </a:lnSpc>
            </a:pPr>
            <a:r>
              <a:rPr lang="el-GR" altLang="en-US" sz="2800" dirty="0" smtClean="0">
                <a:solidFill>
                  <a:schemeClr val="tx1"/>
                </a:solidFill>
              </a:rPr>
              <a:t>Ήρεμοι. Όχι </a:t>
            </a:r>
            <a:r>
              <a:rPr lang="el-GR" altLang="en-US" sz="2800" dirty="0">
                <a:solidFill>
                  <a:schemeClr val="tx1"/>
                </a:solidFill>
              </a:rPr>
              <a:t>υστερίες και εκφοβισμοί.</a:t>
            </a:r>
          </a:p>
          <a:p>
            <a:pPr>
              <a:lnSpc>
                <a:spcPct val="120000"/>
              </a:lnSpc>
            </a:pPr>
            <a:r>
              <a:rPr lang="el-GR" altLang="en-US" sz="2800" dirty="0" smtClean="0">
                <a:solidFill>
                  <a:schemeClr val="tx1"/>
                </a:solidFill>
              </a:rPr>
              <a:t>Σαφείς. </a:t>
            </a:r>
            <a:r>
              <a:rPr lang="el-GR" altLang="en-US" sz="2800" dirty="0" smtClean="0">
                <a:solidFill>
                  <a:schemeClr val="tx1"/>
                </a:solidFill>
              </a:rPr>
              <a:t>Οι εντολές είναι σαφείς και ξεκάθαρες</a:t>
            </a:r>
            <a:r>
              <a:rPr lang="el-GR" altLang="en-US" sz="2800" dirty="0" smtClean="0">
                <a:solidFill>
                  <a:schemeClr val="tx1"/>
                </a:solidFill>
              </a:rPr>
              <a:t>.</a:t>
            </a:r>
            <a:endParaRPr lang="el-GR" altLang="en-US" sz="2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el-GR" altLang="en-US" sz="2800" dirty="0">
                <a:solidFill>
                  <a:schemeClr val="tx1"/>
                </a:solidFill>
              </a:rPr>
              <a:t>Θ</a:t>
            </a:r>
            <a:r>
              <a:rPr lang="el-GR" altLang="en-US" sz="2800" dirty="0" smtClean="0">
                <a:solidFill>
                  <a:schemeClr val="tx1"/>
                </a:solidFill>
              </a:rPr>
              <a:t>ερμοί</a:t>
            </a:r>
            <a:r>
              <a:rPr lang="el-GR" altLang="en-US" sz="2800" dirty="0">
                <a:solidFill>
                  <a:schemeClr val="tx1"/>
                </a:solidFill>
              </a:rPr>
              <a:t>. Ενδιαφέρονται για τους μαθητές.</a:t>
            </a:r>
          </a:p>
          <a:p>
            <a:pPr>
              <a:lnSpc>
                <a:spcPct val="120000"/>
              </a:lnSpc>
            </a:pPr>
            <a:r>
              <a:rPr lang="el-GR" altLang="en-US" sz="2800" dirty="0">
                <a:solidFill>
                  <a:schemeClr val="tx1"/>
                </a:solidFill>
              </a:rPr>
              <a:t>Πάντοτε απαιτούν να τηρούνται οι κανόνες συμπεριφοράς.</a:t>
            </a:r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7620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548135" y="686338"/>
            <a:ext cx="8885237" cy="1320800"/>
          </a:xfrm>
        </p:spPr>
        <p:txBody>
          <a:bodyPr/>
          <a:lstStyle/>
          <a:p>
            <a:r>
              <a:rPr lang="el-GR" altLang="en-US" dirty="0">
                <a:solidFill>
                  <a:schemeClr val="tx1"/>
                </a:solidFill>
              </a:rPr>
              <a:t>Στρατηγικές πρόληψης των πειθαρχικών προβλημάτων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515938" y="2743200"/>
            <a:ext cx="8018462" cy="298926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l-GR" altLang="en-US" sz="2000" dirty="0">
                <a:solidFill>
                  <a:schemeClr val="tx1"/>
                </a:solidFill>
              </a:rPr>
              <a:t>Μέτωπο προς τα </a:t>
            </a:r>
            <a:r>
              <a:rPr lang="el-GR" altLang="en-US" sz="2000" dirty="0" smtClean="0">
                <a:solidFill>
                  <a:schemeClr val="tx1"/>
                </a:solidFill>
              </a:rPr>
              <a:t>παιδιά, κοιτάμε τα παιδία σε όλη τη διάρκεια της προπόνησης.</a:t>
            </a:r>
            <a:endParaRPr lang="el-GR" altLang="en-US" sz="2000" dirty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</a:pPr>
            <a:r>
              <a:rPr lang="el-GR" altLang="en-US" sz="2000" dirty="0" smtClean="0">
                <a:solidFill>
                  <a:schemeClr val="tx1"/>
                </a:solidFill>
              </a:rPr>
              <a:t>Πλησίασμα, </a:t>
            </a:r>
            <a:r>
              <a:rPr lang="el-GR" altLang="en-US" sz="2000" dirty="0" err="1" smtClean="0">
                <a:solidFill>
                  <a:schemeClr val="tx1"/>
                </a:solidFill>
              </a:rPr>
              <a:t>εμπλακόμαστε</a:t>
            </a:r>
            <a:r>
              <a:rPr lang="el-GR" altLang="en-US" sz="2000" dirty="0" smtClean="0">
                <a:solidFill>
                  <a:schemeClr val="tx1"/>
                </a:solidFill>
              </a:rPr>
              <a:t> στην προπόνηση με τους μαθητές.</a:t>
            </a:r>
            <a:endParaRPr lang="el-GR" altLang="en-US" sz="2000" dirty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</a:pPr>
            <a:r>
              <a:rPr lang="el-GR" altLang="en-US" sz="2000" dirty="0">
                <a:solidFill>
                  <a:schemeClr val="tx1"/>
                </a:solidFill>
              </a:rPr>
              <a:t>Εκμάθηση των ονομάτων όλων των παιδιών.</a:t>
            </a:r>
          </a:p>
          <a:p>
            <a:pPr>
              <a:lnSpc>
                <a:spcPct val="130000"/>
              </a:lnSpc>
            </a:pPr>
            <a:r>
              <a:rPr lang="el-GR" altLang="en-US" sz="2000" dirty="0">
                <a:solidFill>
                  <a:schemeClr val="tx1"/>
                </a:solidFill>
              </a:rPr>
              <a:t>Επιλεκτική παράβλεψη.</a:t>
            </a:r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381000" y="2667000"/>
            <a:ext cx="8229600" cy="0"/>
          </a:xfrm>
          <a:prstGeom prst="line">
            <a:avLst/>
          </a:prstGeom>
          <a:noFill/>
          <a:ln w="7620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60401"/>
            <a:ext cx="8885237" cy="1320800"/>
          </a:xfrm>
        </p:spPr>
        <p:txBody>
          <a:bodyPr/>
          <a:lstStyle/>
          <a:p>
            <a:r>
              <a:rPr lang="el-GR" altLang="en-US" dirty="0">
                <a:solidFill>
                  <a:schemeClr val="tx1"/>
                </a:solidFill>
              </a:rPr>
              <a:t>Αντιμετώπιση των πειθαρχικών προβλημάτων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362200"/>
            <a:ext cx="8534400" cy="3581400"/>
          </a:xfrm>
        </p:spPr>
        <p:txBody>
          <a:bodyPr>
            <a:normAutofit/>
          </a:bodyPr>
          <a:lstStyle/>
          <a:p>
            <a:pPr algn="just"/>
            <a:r>
              <a:rPr lang="el-GR" altLang="en-US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Προτροπή, για βελτίωση, σωστή συμπεριφορά</a:t>
            </a:r>
            <a:endParaRPr lang="el-GR" alt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Αυστηρό βλέμμα</a:t>
            </a:r>
          </a:p>
          <a:p>
            <a:pPr algn="just"/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Απλή παρατήρηση</a:t>
            </a:r>
          </a:p>
          <a:p>
            <a:pPr algn="just"/>
            <a:r>
              <a:rPr lang="el-GR" altLang="en-US" sz="2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Έκκληση 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σε τάξη</a:t>
            </a:r>
          </a:p>
          <a:p>
            <a:pPr algn="just"/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Επίπληξη</a:t>
            </a:r>
          </a:p>
          <a:p>
            <a:pPr algn="just"/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Τιμωρία</a:t>
            </a:r>
          </a:p>
          <a:p>
            <a:pPr algn="just"/>
            <a:r>
              <a:rPr lang="el-GR" altLang="en-US" sz="2400" dirty="0" smtClean="0">
                <a:solidFill>
                  <a:schemeClr val="tx1"/>
                </a:solidFill>
              </a:rPr>
              <a:t>Αποβολή από </a:t>
            </a:r>
            <a:r>
              <a:rPr lang="el-GR" altLang="en-US" sz="2400" smtClean="0">
                <a:solidFill>
                  <a:schemeClr val="tx1"/>
                </a:solidFill>
              </a:rPr>
              <a:t>την προπόνηση</a:t>
            </a:r>
            <a:endParaRPr lang="el-GR" altLang="en-US" sz="2400" dirty="0">
              <a:solidFill>
                <a:schemeClr val="tx1"/>
              </a:solidFill>
            </a:endParaRPr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381000" y="2209800"/>
            <a:ext cx="8229600" cy="0"/>
          </a:xfrm>
          <a:prstGeom prst="line">
            <a:avLst/>
          </a:prstGeom>
          <a:noFill/>
          <a:ln w="7620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4800600" cy="609600"/>
          </a:xfrm>
        </p:spPr>
        <p:txBody>
          <a:bodyPr/>
          <a:lstStyle/>
          <a:p>
            <a:r>
              <a:rPr lang="el-GR" altLang="en-US"/>
              <a:t>Πειθαρχία…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idx="1"/>
          </p:nvPr>
        </p:nvSpPr>
        <p:spPr>
          <a:xfrm>
            <a:off x="363538" y="2590800"/>
            <a:ext cx="8475662" cy="3598863"/>
          </a:xfrm>
        </p:spPr>
        <p:txBody>
          <a:bodyPr>
            <a:normAutofit fontScale="92500"/>
          </a:bodyPr>
          <a:lstStyle/>
          <a:p>
            <a:r>
              <a:rPr lang="el-GR" altLang="en-US" sz="2800" dirty="0"/>
              <a:t>Ο</a:t>
            </a:r>
            <a:r>
              <a:rPr lang="el-GR" altLang="en-US" sz="2800" dirty="0">
                <a:cs typeface="Times New Roman" panose="02020603050405020304" pitchFamily="18" charset="0"/>
              </a:rPr>
              <a:t>ρισμένη τάξη (ιεραρχία, δομή)</a:t>
            </a:r>
            <a:endParaRPr lang="el-GR" altLang="en-US" sz="2800" dirty="0"/>
          </a:p>
          <a:p>
            <a:r>
              <a:rPr lang="el-GR" altLang="en-US" sz="2800" dirty="0" smtClean="0"/>
              <a:t>Α</a:t>
            </a:r>
            <a:r>
              <a:rPr lang="el-GR" altLang="en-US" sz="2800" dirty="0" smtClean="0">
                <a:cs typeface="Times New Roman" panose="02020603050405020304" pitchFamily="18" charset="0"/>
              </a:rPr>
              <a:t>φομοίωση </a:t>
            </a:r>
            <a:r>
              <a:rPr lang="el-GR" altLang="en-US" sz="2800" dirty="0">
                <a:cs typeface="Times New Roman" panose="02020603050405020304" pitchFamily="18" charset="0"/>
              </a:rPr>
              <a:t>(υπακοή, ευπείθεια)</a:t>
            </a:r>
            <a:endParaRPr lang="el-GR" altLang="en-US" sz="2800" dirty="0"/>
          </a:p>
          <a:p>
            <a:r>
              <a:rPr lang="el-GR" altLang="en-US" sz="2800" dirty="0"/>
              <a:t>Ε</a:t>
            </a:r>
            <a:r>
              <a:rPr lang="el-GR" altLang="en-US" sz="2800" dirty="0">
                <a:cs typeface="Times New Roman" panose="02020603050405020304" pitchFamily="18" charset="0"/>
              </a:rPr>
              <a:t>κτέλεση ιστορικά διαμορφωμένων κανόνων (ηθικών, νομικών, πολιτικών)</a:t>
            </a:r>
            <a:endParaRPr lang="el-GR" altLang="en-US" sz="2800" dirty="0"/>
          </a:p>
          <a:p>
            <a:r>
              <a:rPr lang="el-GR" altLang="en-US" sz="2800" dirty="0"/>
              <a:t>Υ</a:t>
            </a:r>
            <a:r>
              <a:rPr lang="el-GR" altLang="en-US" sz="2800" dirty="0" smtClean="0">
                <a:cs typeface="Times New Roman" panose="02020603050405020304" pitchFamily="18" charset="0"/>
              </a:rPr>
              <a:t>ποταγή </a:t>
            </a:r>
            <a:r>
              <a:rPr lang="el-GR" altLang="en-US" sz="2800" dirty="0">
                <a:cs typeface="Times New Roman" panose="02020603050405020304" pitchFamily="18" charset="0"/>
              </a:rPr>
              <a:t>στις αποφάσεις (υποδείξεις, εντολές) υπερκείμενων οργάνων ή προσώπων</a:t>
            </a:r>
            <a:endParaRPr lang="el-GR" altLang="en-US" sz="2800" dirty="0"/>
          </a:p>
          <a:p>
            <a:r>
              <a:rPr lang="el-GR" altLang="en-US" sz="2800" dirty="0"/>
              <a:t>Ο</a:t>
            </a:r>
            <a:r>
              <a:rPr lang="el-GR" altLang="en-US" sz="2800" dirty="0">
                <a:cs typeface="Times New Roman" panose="02020603050405020304" pitchFamily="18" charset="0"/>
              </a:rPr>
              <a:t>ρισμένους τρόπους (μέσα, μεθόδους) επιβολής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8600" y="1676400"/>
            <a:ext cx="8686800" cy="830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l-GR" altLang="en-US" dirty="0"/>
              <a:t>Η</a:t>
            </a:r>
            <a:r>
              <a:rPr lang="el-GR" altLang="en-US" dirty="0" smtClean="0"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cs typeface="Times New Roman" panose="02020603050405020304" pitchFamily="18" charset="0"/>
              </a:rPr>
              <a:t>πειθαρχία είναι </a:t>
            </a:r>
            <a:r>
              <a:rPr lang="el-GR" altLang="en-US" dirty="0">
                <a:cs typeface="Times New Roman" panose="02020603050405020304" pitchFamily="18" charset="0"/>
              </a:rPr>
              <a:t>πλευρά της ανθρώπινης συμπεριφοράς που χαρακτηρίζεται από</a:t>
            </a:r>
            <a:r>
              <a:rPr lang="el-GR" altLang="en-US" dirty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66440" y="927099"/>
            <a:ext cx="7439360" cy="709865"/>
          </a:xfrm>
        </p:spPr>
        <p:txBody>
          <a:bodyPr/>
          <a:lstStyle/>
          <a:p>
            <a:r>
              <a:rPr lang="el-GR" sz="3600" dirty="0" smtClean="0">
                <a:solidFill>
                  <a:schemeClr val="tx1"/>
                </a:solidFill>
              </a:rPr>
              <a:t>ΑΝΤΙΜΕΤΩΠΙΣΗ ΠΕΙΘΑΡΧΙΚΩΝ ΠΡΟΒΛΗΜΑΤΩΝ</a:t>
            </a:r>
            <a:endParaRPr lang="el-GR" sz="3600" dirty="0">
              <a:solidFill>
                <a:schemeClr val="tx1"/>
              </a:solidFill>
            </a:endParaRPr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780474"/>
              </p:ext>
            </p:extLst>
          </p:nvPr>
        </p:nvGraphicFramePr>
        <p:xfrm>
          <a:off x="134938" y="2081190"/>
          <a:ext cx="8896350" cy="331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175"/>
                <a:gridCol w="4448175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ΠΟΙΝΕΣ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ΑΜΟΙΒΕΣ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el-GR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Παρατήρηση</a:t>
                      </a:r>
                      <a:endParaRPr kumimoji="0" lang="el-GR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el-GR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Απειλή</a:t>
                      </a:r>
                      <a:endParaRPr kumimoji="0" lang="el-GR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el-GR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Επίπληξη</a:t>
                      </a:r>
                      <a:endParaRPr kumimoji="0" lang="el-GR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el-GR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Αποβολή</a:t>
                      </a:r>
                      <a:endParaRPr kumimoji="0" lang="el-GR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el-GR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Υλική ποινή</a:t>
                      </a:r>
                      <a:endParaRPr kumimoji="0" lang="el-GR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el-GR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Ηθική ποινή</a:t>
                      </a:r>
                      <a:endParaRPr kumimoji="0" lang="el-GR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el-GR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Επιδοκιμασία</a:t>
                      </a:r>
                      <a:endParaRPr kumimoji="0" lang="el-GR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el-GR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Έπαινος</a:t>
                      </a:r>
                      <a:endParaRPr kumimoji="0" lang="el-GR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el-GR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Χαρακτηρισμός</a:t>
                      </a:r>
                      <a:endParaRPr kumimoji="0" lang="el-GR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el-GR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Βαθμός - ζώνη</a:t>
                      </a:r>
                      <a:endParaRPr kumimoji="0" lang="el-GR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el-GR" alt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Βραβείο</a:t>
                      </a:r>
                      <a:endParaRPr kumimoji="0" lang="el-GR" alt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01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7772400" cy="914400"/>
          </a:xfrm>
        </p:spPr>
        <p:txBody>
          <a:bodyPr/>
          <a:lstStyle/>
          <a:p>
            <a:r>
              <a:rPr lang="el-GR" altLang="en-US" sz="4000" dirty="0">
                <a:solidFill>
                  <a:schemeClr val="tx1"/>
                </a:solidFill>
              </a:rPr>
              <a:t>Πότε έχουμε πρόβλημα πειθαρχίας;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90800"/>
            <a:ext cx="7848600" cy="3048000"/>
          </a:xfrm>
          <a:noFill/>
        </p:spPr>
        <p:txBody>
          <a:bodyPr>
            <a:normAutofit/>
          </a:bodyPr>
          <a:lstStyle/>
          <a:p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Πειθαρχικο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προβλημα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 err="1">
                <a:solidFill>
                  <a:schemeClr val="tx1"/>
                </a:solidFill>
                <a:cs typeface="Times New Roman" panose="02020603050405020304" pitchFamily="18" charset="0"/>
              </a:rPr>
              <a:t>ε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χουμε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 err="1">
                <a:solidFill>
                  <a:schemeClr val="tx1"/>
                </a:solidFill>
                <a:cs typeface="Times New Roman" panose="02020603050405020304" pitchFamily="18" charset="0"/>
              </a:rPr>
              <a:t>ο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ταν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>
                <a:solidFill>
                  <a:schemeClr val="tx1"/>
                </a:solidFill>
                <a:cs typeface="Times New Roman" panose="02020603050405020304" pitchFamily="18" charset="0"/>
              </a:rPr>
              <a:t>η 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συμπεριφορα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του 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μαθητη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εμποδιζει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 err="1">
                <a:solidFill>
                  <a:schemeClr val="tx1"/>
                </a:solidFill>
                <a:cs typeface="Times New Roman" panose="02020603050405020304" pitchFamily="18" charset="0"/>
              </a:rPr>
              <a:t>α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λλους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μαθητες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απο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>
                <a:solidFill>
                  <a:schemeClr val="tx1"/>
                </a:solidFill>
                <a:cs typeface="Times New Roman" panose="02020603050405020304" pitchFamily="18" charset="0"/>
              </a:rPr>
              <a:t>τη 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μαθηση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>
                <a:solidFill>
                  <a:schemeClr val="tx1"/>
                </a:solidFill>
                <a:cs typeface="Times New Roman" panose="02020603050405020304" pitchFamily="18" charset="0"/>
              </a:rPr>
              <a:t>ή το 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δασκαλο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απο</a:t>
            </a:r>
            <a:r>
              <a:rPr lang="el-GR" altLang="en-US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l-GR" altLang="en-US" sz="3600" dirty="0">
                <a:solidFill>
                  <a:schemeClr val="tx1"/>
                </a:solidFill>
                <a:cs typeface="Times New Roman" panose="02020603050405020304" pitchFamily="18" charset="0"/>
              </a:rPr>
              <a:t>τη </a:t>
            </a:r>
            <a:r>
              <a:rPr lang="el-GR" altLang="en-US" sz="3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διδασκαλια</a:t>
            </a:r>
            <a:r>
              <a:rPr lang="el-GR" altLang="en-US" sz="36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685800"/>
            <a:ext cx="8277225" cy="863600"/>
          </a:xfrm>
        </p:spPr>
        <p:txBody>
          <a:bodyPr/>
          <a:lstStyle/>
          <a:p>
            <a:r>
              <a:rPr lang="el-GR" altLang="en-US" sz="4000" dirty="0">
                <a:solidFill>
                  <a:schemeClr val="tx1"/>
                </a:solidFill>
              </a:rPr>
              <a:t>Κατηγορίες πειθαρχικών προβλημάτων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971800"/>
            <a:ext cx="8277225" cy="28797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rgbClr val="FF3300"/>
              </a:buClr>
            </a:pPr>
            <a:r>
              <a:rPr lang="el-GR" altLang="en-US" sz="3200" dirty="0">
                <a:solidFill>
                  <a:schemeClr val="tx1"/>
                </a:solidFill>
              </a:rPr>
              <a:t>Όταν τα παιδιά συζητούν ή φιλονικούν ή παρενοχλούν τους συμμαθητές </a:t>
            </a:r>
            <a:r>
              <a:rPr lang="el-GR" altLang="en-US" sz="3200" dirty="0" smtClean="0">
                <a:solidFill>
                  <a:schemeClr val="tx1"/>
                </a:solidFill>
              </a:rPr>
              <a:t>τους</a:t>
            </a:r>
          </a:p>
          <a:p>
            <a:r>
              <a:rPr lang="el-GR" altLang="en-US" sz="3200" dirty="0">
                <a:solidFill>
                  <a:schemeClr val="tx1"/>
                </a:solidFill>
              </a:rPr>
              <a:t>Προβλήματα που προκύπτουν από την ανήσυχη φύση του παιδιού (ζωηρότητα, κινητικότητα, πληθωρικότητα).</a:t>
            </a:r>
          </a:p>
          <a:p>
            <a:r>
              <a:rPr lang="el-GR" altLang="en-US" sz="3200" dirty="0">
                <a:solidFill>
                  <a:schemeClr val="tx1"/>
                </a:solidFill>
              </a:rPr>
              <a:t>Αργοπορία, πρόκληση θορύβου, έξοδος από την αίθουσα.</a:t>
            </a:r>
          </a:p>
          <a:p>
            <a:pPr>
              <a:lnSpc>
                <a:spcPct val="110000"/>
              </a:lnSpc>
              <a:buClr>
                <a:srgbClr val="FF3300"/>
              </a:buClr>
            </a:pPr>
            <a:endParaRPr lang="el-GR" altLang="en-US" sz="3200" dirty="0">
              <a:solidFill>
                <a:schemeClr val="tx1"/>
              </a:solidFill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960563" y="1828800"/>
            <a:ext cx="4849341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dirty="0"/>
              <a:t>Τυπικά πειθαρχικά </a:t>
            </a:r>
            <a:r>
              <a:rPr lang="el-GR" altLang="en-US" dirty="0" smtClean="0"/>
              <a:t>μικροπροβλήματα</a:t>
            </a:r>
            <a:endParaRPr lang="el-G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762000"/>
            <a:ext cx="8885237" cy="863600"/>
          </a:xfrm>
        </p:spPr>
        <p:txBody>
          <a:bodyPr/>
          <a:lstStyle/>
          <a:p>
            <a:r>
              <a:rPr lang="el-GR" altLang="en-US" sz="4000" dirty="0">
                <a:solidFill>
                  <a:schemeClr val="tx1"/>
                </a:solidFill>
              </a:rPr>
              <a:t>Κατηγορίες πειθαρχικών προβλημάτων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39738" y="3311525"/>
            <a:ext cx="7713662" cy="2333625"/>
          </a:xfrm>
        </p:spPr>
        <p:txBody>
          <a:bodyPr>
            <a:normAutofit lnSpcReduction="10000"/>
          </a:bodyPr>
          <a:lstStyle/>
          <a:p>
            <a:r>
              <a:rPr lang="el-GR" altLang="en-US" sz="2800" dirty="0">
                <a:solidFill>
                  <a:schemeClr val="tx1"/>
                </a:solidFill>
              </a:rPr>
              <a:t>Απροσεξία, αδιαφορία για το </a:t>
            </a:r>
            <a:r>
              <a:rPr lang="el-GR" altLang="en-US" sz="2800" dirty="0" smtClean="0">
                <a:solidFill>
                  <a:schemeClr val="tx1"/>
                </a:solidFill>
              </a:rPr>
              <a:t>μάθημα,</a:t>
            </a:r>
            <a:endParaRPr lang="el-GR" altLang="en-US" sz="2800" dirty="0">
              <a:solidFill>
                <a:schemeClr val="tx1"/>
              </a:solidFill>
            </a:endParaRPr>
          </a:p>
          <a:p>
            <a:r>
              <a:rPr lang="el-GR" altLang="en-US" sz="2800" dirty="0">
                <a:solidFill>
                  <a:schemeClr val="tx1"/>
                </a:solidFill>
              </a:rPr>
              <a:t>Μη τήρηση </a:t>
            </a:r>
            <a:r>
              <a:rPr lang="el-GR" altLang="en-US" sz="2800" dirty="0" smtClean="0">
                <a:solidFill>
                  <a:schemeClr val="tx1"/>
                </a:solidFill>
              </a:rPr>
              <a:t>των κανονισμών του αθλήματος ή της αίθουσας του γυμναστηρίου,</a:t>
            </a:r>
            <a:endParaRPr lang="el-GR" altLang="en-US" sz="2800" dirty="0">
              <a:solidFill>
                <a:schemeClr val="tx1"/>
              </a:solidFill>
            </a:endParaRPr>
          </a:p>
          <a:p>
            <a:r>
              <a:rPr lang="el-GR" altLang="en-US" sz="2800" dirty="0">
                <a:solidFill>
                  <a:schemeClr val="tx1"/>
                </a:solidFill>
              </a:rPr>
              <a:t>Αδικαιολόγητη απουσία από το μάθημα.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057400" y="2006897"/>
            <a:ext cx="5028877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dirty="0"/>
              <a:t>Τυπικά πειθαρχικά </a:t>
            </a:r>
            <a:r>
              <a:rPr lang="el-GR" altLang="en-US" dirty="0" smtClean="0"/>
              <a:t>μικροπροβλήματα</a:t>
            </a:r>
            <a:endParaRPr lang="el-G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27881"/>
            <a:ext cx="8885237" cy="863600"/>
          </a:xfrm>
        </p:spPr>
        <p:txBody>
          <a:bodyPr/>
          <a:lstStyle/>
          <a:p>
            <a:r>
              <a:rPr lang="el-GR" altLang="en-US" sz="4000" dirty="0">
                <a:solidFill>
                  <a:schemeClr val="tx1"/>
                </a:solidFill>
              </a:rPr>
              <a:t>Κατηγορίες πειθαρχικών προβλημάτων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3254316"/>
            <a:ext cx="8399462" cy="2259012"/>
          </a:xfrm>
        </p:spPr>
        <p:txBody>
          <a:bodyPr>
            <a:normAutofit fontScale="70000" lnSpcReduction="20000"/>
          </a:bodyPr>
          <a:lstStyle/>
          <a:p>
            <a:r>
              <a:rPr lang="el-GR" altLang="en-US" sz="3600" dirty="0">
                <a:solidFill>
                  <a:schemeClr val="tx1"/>
                </a:solidFill>
              </a:rPr>
              <a:t>Υπερκινητικό παιδί.</a:t>
            </a:r>
          </a:p>
          <a:p>
            <a:r>
              <a:rPr lang="el-GR" altLang="en-US" sz="3600" dirty="0">
                <a:solidFill>
                  <a:schemeClr val="tx1"/>
                </a:solidFill>
              </a:rPr>
              <a:t>Υπερκινητικό παιδί με ελλειμματική προσοχή</a:t>
            </a:r>
            <a:r>
              <a:rPr lang="el-GR" altLang="en-US" sz="3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l-GR" altLang="en-US" sz="3600" dirty="0">
                <a:solidFill>
                  <a:schemeClr val="tx1"/>
                </a:solidFill>
              </a:rPr>
              <a:t>Απρόσεκτο.</a:t>
            </a:r>
          </a:p>
          <a:p>
            <a:r>
              <a:rPr lang="el-GR" altLang="en-US" sz="3600" dirty="0">
                <a:solidFill>
                  <a:schemeClr val="tx1"/>
                </a:solidFill>
              </a:rPr>
              <a:t>Παρορμητικό.</a:t>
            </a:r>
          </a:p>
          <a:p>
            <a:r>
              <a:rPr lang="el-GR" altLang="en-US" sz="3600" dirty="0">
                <a:solidFill>
                  <a:schemeClr val="tx1"/>
                </a:solidFill>
              </a:rPr>
              <a:t>Συνδυασμένος τύπος.</a:t>
            </a:r>
          </a:p>
          <a:p>
            <a:endParaRPr lang="el-GR" altLang="en-US" sz="3600" dirty="0">
              <a:solidFill>
                <a:schemeClr val="tx1"/>
              </a:solidFill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232025" y="2057400"/>
            <a:ext cx="5131533" cy="830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i="1" dirty="0">
                <a:cs typeface="Times New Roman" panose="02020603050405020304" pitchFamily="18" charset="0"/>
              </a:rPr>
              <a:t>Προβλήματα πειθαρχίας που οφείλονται </a:t>
            </a:r>
            <a:endParaRPr lang="el-GR" altLang="en-US" i="1" dirty="0"/>
          </a:p>
          <a:p>
            <a:r>
              <a:rPr lang="el-GR" altLang="en-US" i="1" dirty="0">
                <a:cs typeface="Times New Roman" panose="02020603050405020304" pitchFamily="18" charset="0"/>
              </a:rPr>
              <a:t>σε διαταραχές προσωπικότητας</a:t>
            </a:r>
            <a:r>
              <a:rPr lang="el-GR" altLang="en-US" dirty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60624"/>
            <a:ext cx="8885237" cy="863600"/>
          </a:xfrm>
        </p:spPr>
        <p:txBody>
          <a:bodyPr/>
          <a:lstStyle/>
          <a:p>
            <a:r>
              <a:rPr lang="el-GR" altLang="en-US" sz="4000" dirty="0">
                <a:solidFill>
                  <a:schemeClr val="tx1"/>
                </a:solidFill>
              </a:rPr>
              <a:t>Κατηγορίες πειθαρχικών προβλημάτων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14600"/>
            <a:ext cx="7637463" cy="3581400"/>
          </a:xfrm>
        </p:spPr>
        <p:txBody>
          <a:bodyPr>
            <a:normAutofit/>
          </a:bodyPr>
          <a:lstStyle/>
          <a:p>
            <a:r>
              <a:rPr lang="el-GR" altLang="en-US" sz="2800" dirty="0"/>
              <a:t>Ά</a:t>
            </a:r>
            <a:r>
              <a:rPr lang="el-GR" altLang="en-US" sz="2800" dirty="0">
                <a:cs typeface="Times New Roman" panose="02020603050405020304" pitchFamily="18" charset="0"/>
              </a:rPr>
              <a:t>σκηση βίας</a:t>
            </a:r>
            <a:r>
              <a:rPr lang="el-GR" altLang="en-US" sz="2800" dirty="0"/>
              <a:t>.</a:t>
            </a:r>
          </a:p>
          <a:p>
            <a:r>
              <a:rPr lang="el-GR" altLang="en-US" sz="2800" dirty="0"/>
              <a:t>Κ</a:t>
            </a:r>
            <a:r>
              <a:rPr lang="el-GR" altLang="en-US" sz="2800" dirty="0">
                <a:cs typeface="Times New Roman" panose="02020603050405020304" pitchFamily="18" charset="0"/>
              </a:rPr>
              <a:t>λοπές</a:t>
            </a:r>
            <a:r>
              <a:rPr lang="el-GR" altLang="en-US" sz="2800" dirty="0"/>
              <a:t>.</a:t>
            </a:r>
          </a:p>
          <a:p>
            <a:r>
              <a:rPr lang="el-GR" altLang="en-US" sz="2800" dirty="0" smtClean="0"/>
              <a:t>Π</a:t>
            </a:r>
            <a:r>
              <a:rPr lang="el-GR" altLang="en-US" sz="2800" dirty="0" smtClean="0">
                <a:cs typeface="Times New Roman" panose="02020603050405020304" pitchFamily="18" charset="0"/>
              </a:rPr>
              <a:t>ρόκληση </a:t>
            </a:r>
            <a:r>
              <a:rPr lang="el-GR" altLang="en-US" sz="2800" dirty="0">
                <a:cs typeface="Times New Roman" panose="02020603050405020304" pitchFamily="18" charset="0"/>
              </a:rPr>
              <a:t>κακώσεων</a:t>
            </a:r>
            <a:r>
              <a:rPr lang="el-GR" altLang="en-US" sz="2800" dirty="0"/>
              <a:t>.</a:t>
            </a:r>
          </a:p>
          <a:p>
            <a:r>
              <a:rPr lang="el-GR" altLang="en-US" sz="2800" dirty="0" smtClean="0"/>
              <a:t>Β</a:t>
            </a:r>
            <a:r>
              <a:rPr lang="el-GR" altLang="en-US" sz="2800" dirty="0" smtClean="0">
                <a:cs typeface="Times New Roman" panose="02020603050405020304" pitchFamily="18" charset="0"/>
              </a:rPr>
              <a:t>ανδαλισμοί στο γυμναστήριο</a:t>
            </a:r>
            <a:r>
              <a:rPr lang="el-GR" altLang="en-US" sz="2800" dirty="0" smtClean="0"/>
              <a:t>.</a:t>
            </a:r>
            <a:endParaRPr lang="el-GR" altLang="en-US" sz="2800" dirty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133600" y="1866900"/>
            <a:ext cx="52451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i="1" dirty="0">
                <a:cs typeface="Times New Roman" panose="02020603050405020304" pitchFamily="18" charset="0"/>
              </a:rPr>
              <a:t>Εκδήλωση αντικοινωνικής συμπεριφοράς</a:t>
            </a:r>
            <a:r>
              <a:rPr lang="el-GR" altLang="en-US" dirty="0"/>
              <a:t> </a:t>
            </a: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533400" y="2438400"/>
            <a:ext cx="7848600" cy="0"/>
          </a:xfrm>
          <a:prstGeom prst="line">
            <a:avLst/>
          </a:prstGeom>
          <a:noFill/>
          <a:ln w="76200" cap="sq">
            <a:solidFill>
              <a:srgbClr val="FF3300"/>
            </a:solidFill>
            <a:round/>
            <a:headEnd type="none" w="sm" len="sm"/>
            <a:tailEnd type="none" w="sm" len="sm"/>
          </a:ln>
          <a:effectLst>
            <a:prstShdw prst="shdw17" dist="17961" dir="2700000">
              <a:srgbClr val="FF3300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solidFill>
                  <a:schemeClr val="tx1"/>
                </a:solidFill>
              </a:rPr>
              <a:t>Γενικές αιτίες έλλειψης πειθαρχίας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134938" y="2563813"/>
            <a:ext cx="8896350" cy="3530600"/>
          </a:xfrm>
        </p:spPr>
        <p:txBody>
          <a:bodyPr>
            <a:normAutofit fontScale="85000" lnSpcReduction="20000"/>
          </a:bodyPr>
          <a:lstStyle/>
          <a:p>
            <a:r>
              <a:rPr lang="el-GR" altLang="en-US" sz="2800" dirty="0">
                <a:solidFill>
                  <a:schemeClr val="tx1"/>
                </a:solidFill>
              </a:rPr>
              <a:t>Οι κοινωνικές ανισότητες</a:t>
            </a:r>
            <a:r>
              <a:rPr lang="el-GR" altLang="en-US" sz="2800" dirty="0" smtClean="0">
                <a:solidFill>
                  <a:schemeClr val="tx1"/>
                </a:solidFill>
              </a:rPr>
              <a:t>.</a:t>
            </a:r>
            <a:endParaRPr lang="el-GR" altLang="en-US" sz="2800" dirty="0">
              <a:solidFill>
                <a:schemeClr val="tx1"/>
              </a:solidFill>
            </a:endParaRPr>
          </a:p>
          <a:p>
            <a:r>
              <a:rPr lang="el-GR" altLang="en-US" sz="2800" dirty="0">
                <a:solidFill>
                  <a:schemeClr val="tx1"/>
                </a:solidFill>
              </a:rPr>
              <a:t>Ο αυταρχισμός του εκπαιδευτικού.</a:t>
            </a:r>
          </a:p>
          <a:p>
            <a:r>
              <a:rPr lang="el-GR" altLang="en-US" sz="2800" dirty="0">
                <a:solidFill>
                  <a:schemeClr val="tx1"/>
                </a:solidFill>
              </a:rPr>
              <a:t>Ο μη προσανατολισμός του μαθητή στο </a:t>
            </a:r>
            <a:r>
              <a:rPr lang="el-GR" altLang="en-US" sz="2800" dirty="0" smtClean="0">
                <a:solidFill>
                  <a:schemeClr val="tx1"/>
                </a:solidFill>
              </a:rPr>
              <a:t>έργο</a:t>
            </a:r>
            <a:r>
              <a:rPr lang="el-GR" altLang="en-US" sz="2800" dirty="0"/>
              <a:t> </a:t>
            </a:r>
            <a:endParaRPr lang="el-GR" altLang="en-US" sz="2800" dirty="0" smtClean="0"/>
          </a:p>
          <a:p>
            <a:r>
              <a:rPr lang="el-GR" altLang="en-US" sz="2800" dirty="0" smtClean="0">
                <a:solidFill>
                  <a:schemeClr val="tx1"/>
                </a:solidFill>
              </a:rPr>
              <a:t>Όταν </a:t>
            </a:r>
            <a:r>
              <a:rPr lang="el-GR" altLang="en-US" sz="2800" dirty="0">
                <a:solidFill>
                  <a:schemeClr val="tx1"/>
                </a:solidFill>
              </a:rPr>
              <a:t>τα παιδιά 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παρακολουθούν τον καθηγητή που παρουσιάζει μια άσκηση,</a:t>
            </a:r>
            <a:r>
              <a:rPr lang="el-GR" altLang="en-US" sz="2800" dirty="0">
                <a:solidFill>
                  <a:schemeClr val="tx1"/>
                </a:solidFill>
              </a:rPr>
              <a:t> έχουν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περισσότερες ευκαιρίες να εκδηλώσουν πειθαρχικά προβλήματα. </a:t>
            </a:r>
            <a:endParaRPr lang="el-GR" altLang="en-US" sz="28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el-GR" altLang="en-US" sz="2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Όταν 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τα παιδιά περιμένουν να οργανώσει ο καθηγητής το μάθημα (π.χ. να μοιράσει μπάλες), ή περιμένουν τη σειρά τους για να εκτελέσουν μια άσκηση, </a:t>
            </a:r>
            <a:r>
              <a:rPr lang="el-GR" altLang="en-US" sz="2800" dirty="0">
                <a:solidFill>
                  <a:schemeClr val="tx1"/>
                </a:solidFill>
              </a:rPr>
              <a:t>το</a:t>
            </a:r>
            <a:r>
              <a:rPr lang="el-GR" alt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πιθανότερο είναι να βαρεθούν και να αρχίσουν τις αταξίες</a:t>
            </a:r>
            <a:r>
              <a:rPr lang="el-GR" altLang="en-US" sz="2800" dirty="0" smtClean="0">
                <a:solidFill>
                  <a:schemeClr val="tx1"/>
                </a:solidFill>
              </a:rPr>
              <a:t>.</a:t>
            </a:r>
            <a:endParaRPr lang="el-GR" altLang="en-US" sz="2800" dirty="0">
              <a:solidFill>
                <a:schemeClr val="tx1"/>
              </a:solidFill>
            </a:endParaRPr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381000" y="2057400"/>
            <a:ext cx="8382000" cy="0"/>
          </a:xfrm>
          <a:prstGeom prst="line">
            <a:avLst/>
          </a:prstGeom>
          <a:noFill/>
          <a:ln w="76200" cap="sq">
            <a:solidFill>
              <a:srgbClr val="00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538</TotalTime>
  <Words>1050</Words>
  <Application>Microsoft Office PowerPoint</Application>
  <PresentationFormat>Προβολή στην οθόνη (4:3)</PresentationFormat>
  <Paragraphs>161</Paragraphs>
  <Slides>30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6" baseType="lpstr">
      <vt:lpstr>Arial</vt:lpstr>
      <vt:lpstr>Century Gothic</vt:lpstr>
      <vt:lpstr>Times New Roman</vt:lpstr>
      <vt:lpstr>Wingdings</vt:lpstr>
      <vt:lpstr>Wingdings 3</vt:lpstr>
      <vt:lpstr>Αίθουσα συσκέψεων "Ιόν"</vt:lpstr>
      <vt:lpstr>ΠΕΙΘΑΡΧΙΑ </vt:lpstr>
      <vt:lpstr>Πειθαρχία</vt:lpstr>
      <vt:lpstr>Πειθαρχία…</vt:lpstr>
      <vt:lpstr>Πότε έχουμε πρόβλημα πειθαρχίας;</vt:lpstr>
      <vt:lpstr>Κατηγορίες πειθαρχικών προβλημάτων</vt:lpstr>
      <vt:lpstr>Κατηγορίες πειθαρχικών προβλημάτων</vt:lpstr>
      <vt:lpstr>Κατηγορίες πειθαρχικών προβλημάτων</vt:lpstr>
      <vt:lpstr>Κατηγορίες πειθαρχικών προβλημάτων</vt:lpstr>
      <vt:lpstr>Γενικές αιτίες έλλειψης πειθαρχίας</vt:lpstr>
      <vt:lpstr>Αιτίες που προκαλούν πειθαρχικά προβλήματα</vt:lpstr>
      <vt:lpstr>Αιτίες που προκαλούν πειθαρχικά προβλήματα</vt:lpstr>
      <vt:lpstr>Αιτίες που προκαλούν πειθαρχικά προβλήματα</vt:lpstr>
      <vt:lpstr>Αιτίες που προκαλούν πειθαρχικά προβλήματα</vt:lpstr>
      <vt:lpstr>Αιτίες που προκαλούν πειθαρχικά προβλήματα</vt:lpstr>
      <vt:lpstr>Είδη πειθαρχίας</vt:lpstr>
      <vt:lpstr>Εσωτερικοί λόγοι πειθαρχίας</vt:lpstr>
      <vt:lpstr>Πειθαρχώ γιατί:</vt:lpstr>
      <vt:lpstr>Λόγοι υπευθυνότητας</vt:lpstr>
      <vt:lpstr>Πειθαρχώ γιατί:</vt:lpstr>
      <vt:lpstr>Λόγοι εσωτερικής πίεσης</vt:lpstr>
      <vt:lpstr>Πειθαρχώ γιατί:</vt:lpstr>
      <vt:lpstr>Εξωτερικοί λόγοι πειθαρχίας</vt:lpstr>
      <vt:lpstr>Πειθαρχώ γιατί:</vt:lpstr>
      <vt:lpstr>Πειθαρχώ γιατί:</vt:lpstr>
      <vt:lpstr>Κανένας λόγος πειθαρχίας</vt:lpstr>
      <vt:lpstr>Πειθαρχώ γιατί:</vt:lpstr>
      <vt:lpstr>Χαρακτηριστικά των εκπαιδευτικών που πετυχαίνουν να έχουν πειθαρχημένες τάξεις</vt:lpstr>
      <vt:lpstr>Στρατηγικές πρόληψης των πειθαρχικών προβλημάτων</vt:lpstr>
      <vt:lpstr>Αντιμετώπιση των πειθαρχικών προβλημάτων</vt:lpstr>
      <vt:lpstr>ΑΝΤΙΜΕΤΩΠΙΣΗ ΠΕΙΘΑΡΧΙΚΩΝ ΠΡΟΒΛΗΜΑΤΩΝ</vt:lpstr>
    </vt:vector>
  </TitlesOfParts>
  <Company>TEFAA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Πειθαρχία στη φυσική αγωγή</dc:title>
  <dc:creator>Hatziharistos</dc:creator>
  <cp:lastModifiedBy>Chrysa Retsa</cp:lastModifiedBy>
  <cp:revision>124</cp:revision>
  <cp:lastPrinted>1601-01-01T00:00:00Z</cp:lastPrinted>
  <dcterms:created xsi:type="dcterms:W3CDTF">2001-10-30T07:53:39Z</dcterms:created>
  <dcterms:modified xsi:type="dcterms:W3CDTF">2018-02-09T19:48:48Z</dcterms:modified>
</cp:coreProperties>
</file>