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78" r:id="rId3"/>
    <p:sldId id="257" r:id="rId4"/>
    <p:sldId id="288" r:id="rId5"/>
    <p:sldId id="258" r:id="rId6"/>
    <p:sldId id="259" r:id="rId7"/>
    <p:sldId id="305" r:id="rId8"/>
    <p:sldId id="306" r:id="rId9"/>
    <p:sldId id="308" r:id="rId10"/>
    <p:sldId id="309" r:id="rId11"/>
    <p:sldId id="310" r:id="rId12"/>
    <p:sldId id="260" r:id="rId13"/>
    <p:sldId id="261" r:id="rId14"/>
    <p:sldId id="262" r:id="rId15"/>
    <p:sldId id="263" r:id="rId16"/>
    <p:sldId id="264" r:id="rId17"/>
    <p:sldId id="289" r:id="rId18"/>
    <p:sldId id="290" r:id="rId19"/>
    <p:sldId id="291" r:id="rId20"/>
    <p:sldId id="292" r:id="rId21"/>
    <p:sldId id="294" r:id="rId22"/>
    <p:sldId id="295" r:id="rId23"/>
    <p:sldId id="293" r:id="rId24"/>
    <p:sldId id="311" r:id="rId25"/>
    <p:sldId id="265" r:id="rId26"/>
    <p:sldId id="268" r:id="rId27"/>
    <p:sldId id="269" r:id="rId28"/>
    <p:sldId id="270" r:id="rId29"/>
    <p:sldId id="296" r:id="rId30"/>
    <p:sldId id="298" r:id="rId31"/>
    <p:sldId id="273" r:id="rId32"/>
    <p:sldId id="299" r:id="rId33"/>
    <p:sldId id="300" r:id="rId34"/>
    <p:sldId id="302" r:id="rId35"/>
    <p:sldId id="303" r:id="rId36"/>
    <p:sldId id="279" r:id="rId37"/>
    <p:sldId id="287" r:id="rId38"/>
    <p:sldId id="312" r:id="rId39"/>
    <p:sldId id="319" r:id="rId40"/>
    <p:sldId id="313" r:id="rId41"/>
    <p:sldId id="314" r:id="rId42"/>
    <p:sldId id="315" r:id="rId43"/>
    <p:sldId id="316" r:id="rId44"/>
    <p:sldId id="317" r:id="rId45"/>
    <p:sldId id="318" r:id="rId46"/>
    <p:sldId id="320" r:id="rId47"/>
    <p:sldId id="321" r:id="rId48"/>
    <p:sldId id="322" r:id="rId49"/>
    <p:sldId id="323" r:id="rId50"/>
    <p:sldId id="324" r:id="rId51"/>
    <p:sldId id="325" r:id="rId52"/>
    <p:sldId id="326" r:id="rId53"/>
    <p:sldId id="327" r:id="rId54"/>
    <p:sldId id="328" r:id="rId55"/>
    <p:sldId id="329" r:id="rId56"/>
    <p:sldId id="330" r:id="rId57"/>
    <p:sldId id="331" r:id="rId58"/>
    <p:sldId id="332" r:id="rId5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C75FC8-52DC-48EC-A999-B1F70FAE9AA6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1E40F08-8F41-4CF1-B48E-71710E5AE810}">
      <dgm:prSet phldrT="[Κείμενο]"/>
      <dgm:spPr/>
      <dgm:t>
        <a:bodyPr/>
        <a:lstStyle/>
        <a:p>
          <a:r>
            <a:rPr lang="el-GR" b="1" dirty="0" smtClean="0"/>
            <a:t>Προπόνηση για παιδιά…</a:t>
          </a:r>
          <a:endParaRPr lang="el-GR" dirty="0"/>
        </a:p>
      </dgm:t>
    </dgm:pt>
    <dgm:pt modelId="{0DF791C7-081D-490F-B65D-5DB68DE8C604}" type="parTrans" cxnId="{7EF7535C-232F-47B0-B429-6E21A7E1862C}">
      <dgm:prSet/>
      <dgm:spPr/>
      <dgm:t>
        <a:bodyPr/>
        <a:lstStyle/>
        <a:p>
          <a:endParaRPr lang="el-GR"/>
        </a:p>
      </dgm:t>
    </dgm:pt>
    <dgm:pt modelId="{8FFF9B13-4E5B-4428-9364-013D154ED9A8}" type="sibTrans" cxnId="{7EF7535C-232F-47B0-B429-6E21A7E1862C}">
      <dgm:prSet/>
      <dgm:spPr/>
      <dgm:t>
        <a:bodyPr/>
        <a:lstStyle/>
        <a:p>
          <a:endParaRPr lang="el-GR"/>
        </a:p>
      </dgm:t>
    </dgm:pt>
    <dgm:pt modelId="{94E14E7A-1478-4E48-A567-825E362DB799}">
      <dgm:prSet phldrT="[Κείμενο]"/>
      <dgm:spPr/>
      <dgm:t>
        <a:bodyPr/>
        <a:lstStyle/>
        <a:p>
          <a:r>
            <a:rPr lang="el-GR" b="1" dirty="0" smtClean="0"/>
            <a:t>Προπόνηση για ενήλικες…</a:t>
          </a:r>
          <a:endParaRPr lang="el-GR" dirty="0"/>
        </a:p>
      </dgm:t>
    </dgm:pt>
    <dgm:pt modelId="{E1C38C40-0C1A-4AEC-AF02-E26CD27EDF9B}" type="parTrans" cxnId="{838FD727-B576-4280-9FAD-99A5CB85CFA6}">
      <dgm:prSet/>
      <dgm:spPr/>
      <dgm:t>
        <a:bodyPr/>
        <a:lstStyle/>
        <a:p>
          <a:endParaRPr lang="el-GR"/>
        </a:p>
      </dgm:t>
    </dgm:pt>
    <dgm:pt modelId="{9E77900E-CB26-4F12-8309-694B95A1D4EC}" type="sibTrans" cxnId="{838FD727-B576-4280-9FAD-99A5CB85CFA6}">
      <dgm:prSet/>
      <dgm:spPr/>
      <dgm:t>
        <a:bodyPr/>
        <a:lstStyle/>
        <a:p>
          <a:endParaRPr lang="el-GR"/>
        </a:p>
      </dgm:t>
    </dgm:pt>
    <dgm:pt modelId="{0AF2639B-27CC-4632-92D7-5555A8B9E571}" type="pres">
      <dgm:prSet presAssocID="{41C75FC8-52DC-48EC-A999-B1F70FAE9AA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F31A256-E263-4316-BE43-20B0497EF7D3}" type="pres">
      <dgm:prSet presAssocID="{61E40F08-8F41-4CF1-B48E-71710E5AE810}" presName="arrow" presStyleLbl="node1" presStyleIdx="0" presStyleCnt="2" custRadScaleRad="105907" custRadScaleInc="-866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D120D4B-6ACB-457A-9CDC-DAADBF33D662}" type="pres">
      <dgm:prSet presAssocID="{94E14E7A-1478-4E48-A567-825E362DB799}" presName="arrow" presStyleLbl="node1" presStyleIdx="1" presStyleCnt="2" custRadScaleRad="102713" custRadScaleInc="894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38FD727-B576-4280-9FAD-99A5CB85CFA6}" srcId="{41C75FC8-52DC-48EC-A999-B1F70FAE9AA6}" destId="{94E14E7A-1478-4E48-A567-825E362DB799}" srcOrd="1" destOrd="0" parTransId="{E1C38C40-0C1A-4AEC-AF02-E26CD27EDF9B}" sibTransId="{9E77900E-CB26-4F12-8309-694B95A1D4EC}"/>
    <dgm:cxn modelId="{7EF7535C-232F-47B0-B429-6E21A7E1862C}" srcId="{41C75FC8-52DC-48EC-A999-B1F70FAE9AA6}" destId="{61E40F08-8F41-4CF1-B48E-71710E5AE810}" srcOrd="0" destOrd="0" parTransId="{0DF791C7-081D-490F-B65D-5DB68DE8C604}" sibTransId="{8FFF9B13-4E5B-4428-9364-013D154ED9A8}"/>
    <dgm:cxn modelId="{8AD1700E-1993-41DB-9B09-D11BBD8E6E18}" type="presOf" srcId="{41C75FC8-52DC-48EC-A999-B1F70FAE9AA6}" destId="{0AF2639B-27CC-4632-92D7-5555A8B9E571}" srcOrd="0" destOrd="0" presId="urn:microsoft.com/office/officeart/2005/8/layout/arrow1"/>
    <dgm:cxn modelId="{A5E48029-48E5-415A-A943-A53D4ABC935D}" type="presOf" srcId="{61E40F08-8F41-4CF1-B48E-71710E5AE810}" destId="{7F31A256-E263-4316-BE43-20B0497EF7D3}" srcOrd="0" destOrd="0" presId="urn:microsoft.com/office/officeart/2005/8/layout/arrow1"/>
    <dgm:cxn modelId="{1B1777C7-49D7-431B-934D-B7918DDF6F92}" type="presOf" srcId="{94E14E7A-1478-4E48-A567-825E362DB799}" destId="{3D120D4B-6ACB-457A-9CDC-DAADBF33D662}" srcOrd="0" destOrd="0" presId="urn:microsoft.com/office/officeart/2005/8/layout/arrow1"/>
    <dgm:cxn modelId="{94E9D6B7-2F63-4866-8693-C9199584CCF7}" type="presParOf" srcId="{0AF2639B-27CC-4632-92D7-5555A8B9E571}" destId="{7F31A256-E263-4316-BE43-20B0497EF7D3}" srcOrd="0" destOrd="0" presId="urn:microsoft.com/office/officeart/2005/8/layout/arrow1"/>
    <dgm:cxn modelId="{126E7EC7-D5B6-4DBB-AC16-E41573492FBA}" type="presParOf" srcId="{0AF2639B-27CC-4632-92D7-5555A8B9E571}" destId="{3D120D4B-6ACB-457A-9CDC-DAADBF33D662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1A256-E263-4316-BE43-20B0497EF7D3}">
      <dsp:nvSpPr>
        <dsp:cNvPr id="0" name=""/>
        <dsp:cNvSpPr/>
      </dsp:nvSpPr>
      <dsp:spPr>
        <a:xfrm rot="16200000">
          <a:off x="0" y="1264715"/>
          <a:ext cx="3911125" cy="3911125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b="1" kern="1200" dirty="0" smtClean="0"/>
            <a:t>Προπόνηση για παιδιά…</a:t>
          </a:r>
          <a:endParaRPr lang="el-GR" sz="3600" kern="1200" dirty="0"/>
        </a:p>
      </dsp:txBody>
      <dsp:txXfrm rot="5400000">
        <a:off x="684448" y="2242496"/>
        <a:ext cx="3226678" cy="1955563"/>
      </dsp:txXfrm>
    </dsp:sp>
    <dsp:sp modelId="{3D120D4B-6ACB-457A-9CDC-DAADBF33D662}">
      <dsp:nvSpPr>
        <dsp:cNvPr id="0" name=""/>
        <dsp:cNvSpPr/>
      </dsp:nvSpPr>
      <dsp:spPr>
        <a:xfrm rot="5400000">
          <a:off x="4275643" y="1264670"/>
          <a:ext cx="3911125" cy="3911125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b="1" kern="1200" dirty="0" smtClean="0"/>
            <a:t>Προπόνηση για ενήλικες…</a:t>
          </a:r>
          <a:endParaRPr lang="el-GR" sz="3600" kern="1200" dirty="0"/>
        </a:p>
      </dsp:txBody>
      <dsp:txXfrm rot="-5400000">
        <a:off x="4275644" y="2242451"/>
        <a:ext cx="3226678" cy="1955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513EA-7C13-42DA-AD9F-8D9F0F47BE5E}" type="datetimeFigureOut">
              <a:rPr lang="el-GR"/>
              <a:pPr>
                <a:defRPr/>
              </a:pPr>
              <a:t>9/2/2018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49D83-6F0E-4919-9570-BA2BC0E39FF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E1F9A-48C3-4A6D-81E8-CD121F5283FE}" type="datetimeFigureOut">
              <a:rPr lang="el-GR"/>
              <a:pPr>
                <a:defRPr/>
              </a:pPr>
              <a:t>9/2/2018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404E-60C3-4A36-95DF-4A111B32632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AC218-D844-4A2B-BEE6-2F19701742BB}" type="datetimeFigureOut">
              <a:rPr lang="el-GR"/>
              <a:pPr>
                <a:defRPr/>
              </a:pPr>
              <a:t>9/2/2018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8F8B4-5142-4BA3-BF91-23AAB37512E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87B0D-7B7A-46E3-8D40-1D5EFCF6C060}" type="datetimeFigureOut">
              <a:rPr lang="el-GR"/>
              <a:pPr>
                <a:defRPr/>
              </a:pPr>
              <a:t>9/2/2018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CCDC5-B517-41E7-84E2-BC032EA9BD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CA6B8-5EDF-4220-B434-6A7673FDCB08}" type="datetimeFigureOut">
              <a:rPr lang="el-GR"/>
              <a:pPr>
                <a:defRPr/>
              </a:pPr>
              <a:t>9/2/2018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BA76A-4CDF-4556-B556-0FB6055B9EB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9CF31-95A9-404B-B022-578F53D5821D}" type="datetimeFigureOut">
              <a:rPr lang="el-GR"/>
              <a:pPr>
                <a:defRPr/>
              </a:pPr>
              <a:t>9/2/2018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C2E90-B7AE-4FF8-8729-7FF0B97726E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7A22E-3587-4DAE-877B-20B3311F7655}" type="datetimeFigureOut">
              <a:rPr lang="el-GR"/>
              <a:pPr>
                <a:defRPr/>
              </a:pPr>
              <a:t>9/2/2018</a:t>
            </a:fld>
            <a:endParaRPr lang="el-GR"/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AC25D-4123-4670-85C6-719A32A3F6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15D3-5EBF-4D64-9B42-E13E800D6631}" type="datetimeFigureOut">
              <a:rPr lang="el-GR"/>
              <a:pPr>
                <a:defRPr/>
              </a:pPr>
              <a:t>9/2/2018</a:t>
            </a:fld>
            <a:endParaRPr lang="el-GR"/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75E60-2C94-4061-B2A5-D0531BEE164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BA579-C10B-4D5E-B873-5DFBE4066F03}" type="datetimeFigureOut">
              <a:rPr lang="el-GR"/>
              <a:pPr>
                <a:defRPr/>
              </a:pPr>
              <a:t>9/2/2018</a:t>
            </a:fld>
            <a:endParaRPr lang="el-GR"/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3BEC-646F-422C-BD69-8314BD530B5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0B90B-FA89-498B-B0DE-EB5F09651496}" type="datetimeFigureOut">
              <a:rPr lang="el-GR"/>
              <a:pPr>
                <a:defRPr/>
              </a:pPr>
              <a:t>9/2/2018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7ED33-774E-4BF9-8C6D-6CAABEC985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FCBCA-0477-4FBB-AAE5-BF5B86EB59B4}" type="datetimeFigureOut">
              <a:rPr lang="el-GR"/>
              <a:pPr>
                <a:defRPr/>
              </a:pPr>
              <a:t>9/2/2018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7FABA-E3E6-4CA5-BA71-CFAF59EF37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3A640E-04C0-49AB-BA60-694962A8E8BF}" type="datetimeFigureOut">
              <a:rPr lang="el-GR"/>
              <a:pPr>
                <a:defRPr/>
              </a:pPr>
              <a:t>9/2/2018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1EC58D-2543-4C5D-8A0C-3101E6F1C5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Κενανίδης\Desktop\bars.jpg"/>
          <p:cNvPicPr>
            <a:picLocks noChangeAspect="1" noChangeArrowheads="1"/>
          </p:cNvPicPr>
          <p:nvPr/>
        </p:nvPicPr>
        <p:blipFill>
          <a:blip r:embed="rId2" cstate="print">
            <a:lum contrast="-40000"/>
          </a:blip>
          <a:srcRect/>
          <a:stretch>
            <a:fillRect/>
          </a:stretch>
        </p:blipFill>
        <p:spPr bwMode="auto">
          <a:xfrm>
            <a:off x="0" y="-214338"/>
            <a:ext cx="9144064" cy="7381071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428604"/>
            <a:ext cx="9144000" cy="1743086"/>
          </a:xfrm>
        </p:spPr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Η Άσκηση στις Διάφορες </a:t>
            </a:r>
            <a:r>
              <a:rPr lang="el-GR" b="1" dirty="0">
                <a:solidFill>
                  <a:schemeClr val="bg1"/>
                </a:solidFill>
              </a:rPr>
              <a:t>Η</a:t>
            </a:r>
            <a:r>
              <a:rPr lang="el-GR" b="1" dirty="0" smtClean="0">
                <a:solidFill>
                  <a:schemeClr val="bg1"/>
                </a:solidFill>
              </a:rPr>
              <a:t>λικιακές </a:t>
            </a:r>
            <a:r>
              <a:rPr lang="el-GR" b="1" dirty="0">
                <a:solidFill>
                  <a:schemeClr val="bg1"/>
                </a:solidFill>
              </a:rPr>
              <a:t>Ο</a:t>
            </a:r>
            <a:r>
              <a:rPr lang="el-GR" b="1" dirty="0" smtClean="0">
                <a:solidFill>
                  <a:schemeClr val="bg1"/>
                </a:solidFill>
              </a:rPr>
              <a:t>μάδες: </a:t>
            </a:r>
            <a:br>
              <a:rPr lang="el-GR" b="1" dirty="0" smtClean="0">
                <a:solidFill>
                  <a:schemeClr val="bg1"/>
                </a:solidFill>
              </a:rPr>
            </a:br>
            <a:r>
              <a:rPr lang="el-GR" b="1" dirty="0" smtClean="0">
                <a:solidFill>
                  <a:schemeClr val="bg1"/>
                </a:solidFill>
              </a:rPr>
              <a:t>Στόχοι, Σημεία Προσοχής και Δράσης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28728" y="4000504"/>
            <a:ext cx="6400800" cy="78581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 smtClean="0">
                <a:solidFill>
                  <a:schemeClr val="bg1"/>
                </a:solidFill>
              </a:rPr>
              <a:t>Εισηγήτρια: ΡΕΤΣΑ ΧΡΥΣΟΥΛΑ</a:t>
            </a:r>
            <a:endParaRPr lang="en-US" b="1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 smtClean="0">
                <a:solidFill>
                  <a:schemeClr val="bg1"/>
                </a:solidFill>
              </a:rPr>
              <a:t>ΦΥΣΙΚΟΣ, ΕΙΔΙΚΗ ΠΑΙΔΑΓΩΓΟΣ </a:t>
            </a:r>
            <a:r>
              <a:rPr lang="en-US" b="1" smtClean="0">
                <a:solidFill>
                  <a:schemeClr val="bg1"/>
                </a:solidFill>
              </a:rPr>
              <a:t>MSc</a:t>
            </a:r>
            <a:r>
              <a:rPr lang="el-GR" b="1" smtClean="0">
                <a:solidFill>
                  <a:schemeClr val="bg1"/>
                </a:solidFill>
              </a:rPr>
              <a:t>  </a:t>
            </a:r>
            <a:endParaRPr lang="el-GR" b="1" dirty="0" smtClean="0">
              <a:solidFill>
                <a:schemeClr val="bg1"/>
              </a:solidFill>
            </a:endParaRPr>
          </a:p>
          <a:p>
            <a:endParaRPr lang="el-G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ΠΑΡΑΚΙΝΗΣΗ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Αντιλαμβανόμενη </a:t>
            </a:r>
            <a:r>
              <a:rPr lang="el-GR" b="1" dirty="0" smtClean="0"/>
              <a:t>ικανότητα </a:t>
            </a:r>
            <a:r>
              <a:rPr lang="el-GR" b="1" dirty="0"/>
              <a:t>για </a:t>
            </a:r>
            <a:r>
              <a:rPr lang="el-GR" b="1" dirty="0" smtClean="0"/>
              <a:t>επιτυχία.</a:t>
            </a:r>
          </a:p>
          <a:p>
            <a:r>
              <a:rPr lang="el-GR" dirty="0"/>
              <a:t>Για να βγει το συμπέρασμα ότι </a:t>
            </a:r>
            <a:r>
              <a:rPr lang="el-GR" dirty="0" smtClean="0"/>
              <a:t>κάποιος </a:t>
            </a:r>
            <a:r>
              <a:rPr lang="el-GR" dirty="0"/>
              <a:t>είναι </a:t>
            </a:r>
            <a:r>
              <a:rPr lang="el-GR" dirty="0" smtClean="0"/>
              <a:t>ικανός, </a:t>
            </a:r>
            <a:r>
              <a:rPr lang="el-GR" dirty="0"/>
              <a:t>πρέπει το </a:t>
            </a:r>
            <a:r>
              <a:rPr lang="el-GR" dirty="0" smtClean="0"/>
              <a:t>αποτέλεσμα </a:t>
            </a:r>
            <a:r>
              <a:rPr lang="el-GR" dirty="0"/>
              <a:t>να οφείλεται σε </a:t>
            </a:r>
            <a:r>
              <a:rPr lang="el-GR" dirty="0" smtClean="0"/>
              <a:t>αυτόν </a:t>
            </a:r>
            <a:r>
              <a:rPr lang="el-GR" dirty="0"/>
              <a:t>και να μην είναι </a:t>
            </a:r>
            <a:r>
              <a:rPr lang="el-GR" dirty="0" smtClean="0"/>
              <a:t>τυχαίο</a:t>
            </a:r>
          </a:p>
          <a:p>
            <a:r>
              <a:rPr lang="el-GR" dirty="0"/>
              <a:t>Για να βγει το συμπέρασμα ότι </a:t>
            </a:r>
            <a:r>
              <a:rPr lang="el-GR" dirty="0" smtClean="0"/>
              <a:t>κάποιος </a:t>
            </a:r>
            <a:r>
              <a:rPr lang="el-GR" dirty="0"/>
              <a:t>είναι ικανός πρέπει να </a:t>
            </a:r>
            <a:r>
              <a:rPr lang="el-GR" dirty="0" smtClean="0"/>
              <a:t>αποδίδει </a:t>
            </a:r>
            <a:r>
              <a:rPr lang="el-GR" dirty="0"/>
              <a:t>καλύτερα από το μέσο </a:t>
            </a:r>
            <a:r>
              <a:rPr lang="el-GR" dirty="0" smtClean="0"/>
              <a:t>όρο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3380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ΠΑΡΑΚΙΝΗΣΗ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Ηλικία και </a:t>
            </a:r>
            <a:r>
              <a:rPr lang="el-GR" b="1" dirty="0" smtClean="0"/>
              <a:t>παρακίνηση</a:t>
            </a:r>
          </a:p>
          <a:p>
            <a:pPr marL="0" indent="0">
              <a:buNone/>
            </a:pPr>
            <a:endParaRPr lang="el-GR" b="1" dirty="0" smtClean="0"/>
          </a:p>
          <a:p>
            <a:r>
              <a:rPr lang="el-GR" dirty="0"/>
              <a:t>Μετά την ηλικία των </a:t>
            </a:r>
            <a:r>
              <a:rPr lang="el-GR" dirty="0" smtClean="0"/>
              <a:t>11-12 ετών </a:t>
            </a:r>
            <a:r>
              <a:rPr lang="el-GR" dirty="0"/>
              <a:t>παρατηρείται μείωση </a:t>
            </a:r>
            <a:r>
              <a:rPr lang="el-GR" dirty="0" smtClean="0"/>
              <a:t>της </a:t>
            </a:r>
            <a:r>
              <a:rPr lang="el-GR" dirty="0"/>
              <a:t>παρακίνησης</a:t>
            </a:r>
            <a:r>
              <a:rPr lang="el-GR" dirty="0" smtClean="0"/>
              <a:t>.</a:t>
            </a:r>
          </a:p>
          <a:p>
            <a:r>
              <a:rPr lang="el-GR" dirty="0"/>
              <a:t>Η παρακίνηση των μαθητών </a:t>
            </a:r>
            <a:r>
              <a:rPr lang="el-GR" dirty="0" smtClean="0"/>
              <a:t>σχετίζεται </a:t>
            </a:r>
            <a:r>
              <a:rPr lang="el-GR" dirty="0"/>
              <a:t>θετικά με τον </a:t>
            </a:r>
            <a:r>
              <a:rPr lang="el-GR" dirty="0" smtClean="0"/>
              <a:t>προσανατολισμό </a:t>
            </a:r>
            <a:r>
              <a:rPr lang="el-GR" dirty="0"/>
              <a:t>στο έργο και όχι </a:t>
            </a:r>
            <a:r>
              <a:rPr lang="el-GR" dirty="0" smtClean="0"/>
              <a:t>με </a:t>
            </a:r>
            <a:r>
              <a:rPr lang="el-GR" dirty="0"/>
              <a:t>τον προσανατολισμό στο εγώ.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5989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ΗΛΙΚΙΑ 1-3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761038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b="1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b="1" dirty="0" smtClean="0"/>
              <a:t>1 έτους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b="1" dirty="0" smtClean="0"/>
              <a:t>Στα παιδιά παρατηρούνται,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b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κ</a:t>
            </a:r>
            <a:r>
              <a:rPr lang="el-GR" dirty="0" smtClean="0"/>
              <a:t>ινητικές δεξιότητες μέσα από το παιχνίδι.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α</a:t>
            </a:r>
            <a:r>
              <a:rPr lang="el-GR" dirty="0" smtClean="0"/>
              <a:t>ντικείμενα ανάμεσα στον αντίχειρα και τον δείκτη.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ε</a:t>
            </a:r>
            <a:r>
              <a:rPr lang="el-GR" dirty="0" smtClean="0"/>
              <a:t>πιλογή χρήσης (διάκριση) δεξί- αριστερό.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b="1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ΗΛΙΚΙΑ 1-3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 rtlCol="0">
            <a:normAutofit fontScale="9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b="1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b="1" dirty="0" smtClean="0"/>
              <a:t>2-3 έτη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l-GR" b="1" dirty="0"/>
              <a:t>Στα παιδιά παρατηρούνται, 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σ</a:t>
            </a:r>
            <a:r>
              <a:rPr lang="el-GR" dirty="0" smtClean="0"/>
              <a:t>υντονισμός των κινήσεων του καρπού και των δακτύλων.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θ</a:t>
            </a:r>
            <a:r>
              <a:rPr lang="el-GR" dirty="0" smtClean="0"/>
              <a:t>εμελιώδεις κινητικές δεξιότητες (τρέξιμο, </a:t>
            </a:r>
            <a:r>
              <a:rPr lang="el-GR" dirty="0"/>
              <a:t>ά</a:t>
            </a:r>
            <a:r>
              <a:rPr lang="el-GR" dirty="0" smtClean="0"/>
              <a:t>λματα, ρίψη και υποδοχή μπάλας).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ε</a:t>
            </a:r>
            <a:r>
              <a:rPr lang="el-GR" dirty="0" smtClean="0"/>
              <a:t>πεξεργασία ακουστικών ερεθισμάτων.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ε</a:t>
            </a:r>
            <a:r>
              <a:rPr lang="el-GR" dirty="0" smtClean="0"/>
              <a:t>πεξεργασία μεταβολής του περιβάλλοντος.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π</a:t>
            </a:r>
            <a:r>
              <a:rPr lang="el-GR" dirty="0" smtClean="0"/>
              <a:t>ροσωρινή μείωση της ικανότητας βελτίωσης δεξιοτήτων.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ΗΛΙΚΙΑ 3-5 ΕΤΩΝ </a:t>
            </a:r>
          </a:p>
        </p:txBody>
      </p:sp>
      <p:sp>
        <p:nvSpPr>
          <p:cNvPr id="9219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l-GR" b="1" dirty="0" smtClean="0">
                <a:solidFill>
                  <a:prstClr val="black"/>
                </a:solidFill>
              </a:rPr>
              <a:t>3 - 4 </a:t>
            </a:r>
            <a:r>
              <a:rPr lang="el-GR" b="1" dirty="0">
                <a:solidFill>
                  <a:prstClr val="black"/>
                </a:solidFill>
              </a:rPr>
              <a:t>ετών </a:t>
            </a:r>
          </a:p>
          <a:p>
            <a:pPr marL="0" indent="0" eaLnBrk="1" hangingPunct="1">
              <a:buNone/>
            </a:pPr>
            <a:r>
              <a:rPr lang="el-GR" b="1" dirty="0"/>
              <a:t>Στα παιδιά παρατηρούνται, </a:t>
            </a:r>
            <a:endParaRPr lang="el-GR" altLang="el-GR" dirty="0" smtClean="0"/>
          </a:p>
          <a:p>
            <a:pPr eaLnBrk="1" hangingPunct="1"/>
            <a:r>
              <a:rPr lang="el-GR" altLang="el-GR" dirty="0"/>
              <a:t>γ</a:t>
            </a:r>
            <a:r>
              <a:rPr lang="el-GR" altLang="el-GR" dirty="0" smtClean="0"/>
              <a:t>ρήγορο περπάτημα.</a:t>
            </a:r>
          </a:p>
          <a:p>
            <a:pPr eaLnBrk="1" hangingPunct="1"/>
            <a:r>
              <a:rPr lang="el-GR" altLang="el-GR" dirty="0"/>
              <a:t>ά</a:t>
            </a:r>
            <a:r>
              <a:rPr lang="el-GR" altLang="el-GR" dirty="0" smtClean="0"/>
              <a:t>λμα στα δύο πόδια.</a:t>
            </a:r>
          </a:p>
          <a:p>
            <a:pPr eaLnBrk="1" hangingPunct="1"/>
            <a:r>
              <a:rPr lang="el-GR" altLang="el-GR" dirty="0"/>
              <a:t>κ</a:t>
            </a:r>
            <a:r>
              <a:rPr lang="el-GR" altLang="el-GR" dirty="0" smtClean="0"/>
              <a:t>ίνηση μπρος- πίσω.</a:t>
            </a:r>
          </a:p>
          <a:p>
            <a:pPr eaLnBrk="1" hangingPunct="1"/>
            <a:r>
              <a:rPr lang="el-GR" altLang="el-GR" dirty="0"/>
              <a:t>σ</a:t>
            </a:r>
            <a:r>
              <a:rPr lang="el-GR" altLang="el-GR" dirty="0" smtClean="0"/>
              <a:t>ταθεροποίηση διασκελισμού (μήκος- πλάτος- ταχύτητα).</a:t>
            </a:r>
          </a:p>
          <a:p>
            <a:pPr eaLnBrk="1" hangingPunct="1"/>
            <a:endParaRPr lang="el-GR" altLang="el-GR" dirty="0" smtClean="0"/>
          </a:p>
          <a:p>
            <a:pPr eaLnBrk="1" hangingPunct="1"/>
            <a:endParaRPr lang="el-GR" alt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Τίτλος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922337"/>
          </a:xfrm>
        </p:spPr>
        <p:txBody>
          <a:bodyPr/>
          <a:lstStyle/>
          <a:p>
            <a:pPr eaLnBrk="1" hangingPunct="1"/>
            <a:r>
              <a:rPr lang="el-GR" altLang="el-GR" dirty="0"/>
              <a:t>ΗΛΙΚΙΑ 3-5 ΕΤΩΝ </a:t>
            </a:r>
            <a:endParaRPr lang="el-GR" altLang="el-GR" dirty="0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400675"/>
          </a:xfrm>
        </p:spPr>
        <p:txBody>
          <a:bodyPr rtlCol="0">
            <a:normAutofit fontScale="85000" lnSpcReduction="20000"/>
          </a:bodyPr>
          <a:lstStyle/>
          <a:p>
            <a:pPr marL="0" lv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l-GR" b="1" dirty="0" smtClean="0">
                <a:solidFill>
                  <a:prstClr val="black"/>
                </a:solidFill>
              </a:rPr>
              <a:t>3 - 4 </a:t>
            </a:r>
            <a:r>
              <a:rPr lang="el-GR" b="1" dirty="0">
                <a:solidFill>
                  <a:prstClr val="black"/>
                </a:solidFill>
              </a:rPr>
              <a:t>ετών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u="sng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u="sng" dirty="0" smtClean="0"/>
              <a:t>Αδυναμία να: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σταθεί στο ένα πόδι,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σταθεί στις μύτες,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ισορροπήσει μετά από βαθύ κάθισμα,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υποδεχτεί μία μικρή μπάλα.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u="sng" dirty="0" smtClean="0"/>
              <a:t>Σε αρχικό στάδιο Ανάπτυξης: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Η κρίση.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Ο αυτοέλεγχος.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Ο συντονισμός.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l-GR" altLang="el-GR" dirty="0"/>
              <a:t>ΗΛΙΚΙΑ 3-5 ΕΤΩΝ </a:t>
            </a:r>
            <a:endParaRPr lang="el-GR" altLang="el-GR" dirty="0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b="1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b="1" dirty="0" smtClean="0"/>
              <a:t>4 - 5 ετών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Συντονισμός και ισορροπία ενήλικα.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Γρήγορο τρέξιμο.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Ισορροπία στις μύτες.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Κυκλική κίνηση γύρω από τον εαυτό του.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Αλλαγές σε διαφορετικά επίπεδα (σκάλες</a:t>
            </a:r>
            <a:r>
              <a:rPr lang="el-GR" dirty="0"/>
              <a:t>)</a:t>
            </a:r>
            <a:r>
              <a:rPr lang="el-GR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ΗΛΙΚΙΕΣ ΕΩΣ 5 ΕΤΩΝ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Τα μικρά </a:t>
            </a:r>
            <a:r>
              <a:rPr lang="el-GR" dirty="0" smtClean="0"/>
              <a:t>παιδιά βαριούνται και κουράζονται εύκολα.  </a:t>
            </a:r>
          </a:p>
          <a:p>
            <a:pPr marL="0" indent="0">
              <a:buNone/>
            </a:pPr>
            <a:r>
              <a:rPr lang="el-GR" dirty="0" smtClean="0"/>
              <a:t>Η προπόνηση πρέπει να γίνεται , </a:t>
            </a:r>
          </a:p>
          <a:p>
            <a:r>
              <a:rPr lang="el-GR" b="1" dirty="0" smtClean="0"/>
              <a:t>σε μικρές ομάδες, μέχρι 10 μαθητών</a:t>
            </a:r>
            <a:r>
              <a:rPr lang="el-GR" dirty="0" smtClean="0"/>
              <a:t>, ώστε να μην διαφεύγει της προσοχής του δασκάλου οποιοδήποτε περιστατικό και να οργανώνεται καλύτερα η προπόνηση  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1748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ΗΛΙΚΙΕΣ ΕΩΣ 5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προπόνηση πρέπει να γίνεται </a:t>
            </a:r>
            <a:endParaRPr lang="el-GR" dirty="0"/>
          </a:p>
          <a:p>
            <a:r>
              <a:rPr lang="el-GR" b="1" dirty="0" smtClean="0"/>
              <a:t>με </a:t>
            </a:r>
            <a:r>
              <a:rPr lang="el-GR" b="1" dirty="0"/>
              <a:t>εναλλαγές ασκήσεων, κάθε 10 λεπτά, </a:t>
            </a:r>
            <a:r>
              <a:rPr lang="el-GR" dirty="0" smtClean="0"/>
              <a:t>ώστε να μην κουράζονται οι μαθητές στην ίδια άσκηση, να μην πλήττουν και να μην χάνουν το ενδιαφέρον τους και την όρεξή </a:t>
            </a:r>
            <a:r>
              <a:rPr lang="el-GR" dirty="0" smtClean="0"/>
              <a:t>τους</a:t>
            </a:r>
            <a:r>
              <a:rPr lang="el-GR" dirty="0"/>
              <a:t>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591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ΗΛΙΚΙΕΣ ΕΩΣ 5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προπόνηση πρέπει να γίνεται, </a:t>
            </a:r>
          </a:p>
          <a:p>
            <a:r>
              <a:rPr lang="el-GR" b="1" dirty="0" smtClean="0"/>
              <a:t>χωρίς </a:t>
            </a:r>
            <a:r>
              <a:rPr lang="el-GR" b="1" dirty="0"/>
              <a:t>καθυστέρηση στην εναλλαγή των ασκήσεων,</a:t>
            </a:r>
            <a:r>
              <a:rPr lang="el-GR" dirty="0"/>
              <a:t> </a:t>
            </a:r>
            <a:r>
              <a:rPr lang="el-GR" dirty="0" smtClean="0"/>
              <a:t>ώστε τα παιδιά να μην κουράζονται με την αναμονή και να μην αποσπάται ή επικεντρώνεται η προσοχή τους </a:t>
            </a:r>
            <a:r>
              <a:rPr lang="el-GR" dirty="0" smtClean="0"/>
              <a:t>αλλού  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303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ΠΡΟΠΟΝΗΣΗ</a:t>
            </a:r>
            <a:endParaRPr lang="el-GR" dirty="0" smtClean="0"/>
          </a:p>
        </p:txBody>
      </p:sp>
      <p:sp>
        <p:nvSpPr>
          <p:cNvPr id="3075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l-GR" sz="4400" b="1" dirty="0" smtClean="0"/>
          </a:p>
          <a:p>
            <a:pPr marL="0" indent="0" algn="ctr">
              <a:buFont typeface="Arial" charset="0"/>
              <a:buNone/>
            </a:pPr>
            <a:endParaRPr lang="el-GR" sz="4400" b="1" dirty="0" smtClean="0"/>
          </a:p>
          <a:p>
            <a:pPr marL="0" indent="0" algn="ctr">
              <a:buFont typeface="Arial" charset="0"/>
              <a:buNone/>
            </a:pPr>
            <a:endParaRPr lang="el-GR" sz="4400" b="1" dirty="0" smtClean="0"/>
          </a:p>
          <a:p>
            <a:pPr marL="0" indent="0" algn="ctr">
              <a:buFont typeface="Arial" charset="0"/>
              <a:buNone/>
            </a:pPr>
            <a:endParaRPr lang="el-GR" sz="4400" b="1" dirty="0" smtClean="0"/>
          </a:p>
          <a:p>
            <a:pPr marL="0" indent="0" algn="ctr">
              <a:buFont typeface="Arial" charset="0"/>
              <a:buNone/>
            </a:pPr>
            <a:endParaRPr lang="en-US" sz="4400" b="1" dirty="0" smtClean="0"/>
          </a:p>
          <a:p>
            <a:pPr marL="0" indent="0" algn="ctr">
              <a:buFont typeface="Arial" charset="0"/>
              <a:buNone/>
            </a:pPr>
            <a:endParaRPr lang="el-GR" sz="4400" b="1" dirty="0" smtClean="0"/>
          </a:p>
        </p:txBody>
      </p:sp>
      <p:graphicFrame>
        <p:nvGraphicFramePr>
          <p:cNvPr id="4" name="3 - Διάγραμμα"/>
          <p:cNvGraphicFramePr/>
          <p:nvPr>
            <p:extLst>
              <p:ext uri="{D42A27DB-BD31-4B8C-83A1-F6EECF244321}">
                <p14:modId xmlns:p14="http://schemas.microsoft.com/office/powerpoint/2010/main" val="3021950259"/>
              </p:ext>
            </p:extLst>
          </p:nvPr>
        </p:nvGraphicFramePr>
        <p:xfrm>
          <a:off x="500034" y="642918"/>
          <a:ext cx="821537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ΗΛΙΚΙΕΣ ΕΩΣ 5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προπόνηση πρέπει να γίνεται, </a:t>
            </a:r>
          </a:p>
          <a:p>
            <a:r>
              <a:rPr lang="el-GR" b="1" dirty="0"/>
              <a:t>μ</a:t>
            </a:r>
            <a:r>
              <a:rPr lang="el-GR" b="1" dirty="0" smtClean="0"/>
              <a:t>έσα από το παιχνίδι</a:t>
            </a:r>
            <a:r>
              <a:rPr lang="el-GR" dirty="0" smtClean="0"/>
              <a:t>, με ευχάριστο τρόπο να μαθαίνουν τα παιδιά. Πρέπει όμως να το αφήνουμε για το τέλος της προπόνησης σαν επιβράβευση ή να αφιερώνουμε την τελευταία μέρα της εβδομάδας μόνο για παιχνίδι.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80325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ΗΛΙΚΙΕΣ ΕΩΣ 5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προπόνηση πρέπει να γίνεται, </a:t>
            </a:r>
          </a:p>
          <a:p>
            <a:r>
              <a:rPr lang="el-GR" b="1" dirty="0" smtClean="0"/>
              <a:t>εξάπτοντας την φαντασία των παιδιών,</a:t>
            </a:r>
            <a:r>
              <a:rPr lang="el-GR" dirty="0" smtClean="0"/>
              <a:t> χρησιμοποιώντας στις ασκήσεις παρομοιώσεις από κινήσεις ζώων ή αφήνοντας και τα ίδια τα παιδιά να εκφραστούν μέσα από την προπόνηση.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4721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ΗΛΙΚΙΕΣ ΕΩΣ 5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προπόνηση πρέπει να γίνεται, </a:t>
            </a:r>
          </a:p>
          <a:p>
            <a:r>
              <a:rPr lang="el-GR" b="1" dirty="0"/>
              <a:t>δ</a:t>
            </a:r>
            <a:r>
              <a:rPr lang="el-GR" b="1" dirty="0" smtClean="0"/>
              <a:t>ομημένη</a:t>
            </a:r>
            <a:r>
              <a:rPr lang="el-GR" dirty="0" smtClean="0"/>
              <a:t>, από την αρχή του μαθήματος να γνωρίζουν τα παιδιά ή από κοινού με τον δάσκαλο να οργανώσουν την προπόνηση.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2700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ΗΛΙΚΙΕΣ ΕΩΣ 5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Αποφεύγετε την </a:t>
            </a:r>
            <a:r>
              <a:rPr lang="el-GR" b="1" dirty="0" smtClean="0"/>
              <a:t>παρουσία των γονέων </a:t>
            </a:r>
            <a:r>
              <a:rPr lang="el-GR" dirty="0" smtClean="0"/>
              <a:t>την ώρα της προπόνησης ή να είναι παρόντες οι γονείς χωρίς να τους βλέπουν οι μαθητές. </a:t>
            </a:r>
          </a:p>
          <a:p>
            <a:pPr marL="0" indent="0">
              <a:buNone/>
            </a:pPr>
            <a:r>
              <a:rPr lang="el-GR" dirty="0" smtClean="0"/>
              <a:t>Τα παιδιά έχουν την τάση να επικεντρώνουν την προσοχή τους στους γονείς παρά στον δάσκαλο.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2324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ΗΛΙΚΙΕΣ ΕΩΣ 5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προπόνηση πρέπει να γίνεται, </a:t>
            </a:r>
          </a:p>
          <a:p>
            <a:r>
              <a:rPr lang="el-GR" dirty="0" smtClean="0"/>
              <a:t>Δημιουργία </a:t>
            </a:r>
            <a:r>
              <a:rPr lang="el-GR" dirty="0"/>
              <a:t>συναισθημάτων ευφορίας και </a:t>
            </a:r>
            <a:r>
              <a:rPr lang="el-GR" dirty="0" smtClean="0"/>
              <a:t>ενθουσιασμού</a:t>
            </a:r>
            <a:endParaRPr lang="el-GR" dirty="0"/>
          </a:p>
          <a:p>
            <a:r>
              <a:rPr lang="el-GR" dirty="0"/>
              <a:t>Ο τόνος της φωνής μας να είναι ζωηρός </a:t>
            </a:r>
            <a:r>
              <a:rPr lang="el-GR" dirty="0" smtClean="0"/>
              <a:t>και </a:t>
            </a:r>
            <a:r>
              <a:rPr lang="el-GR" dirty="0"/>
              <a:t>το ύφος χαρούμενο και γελαστό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/>
              <a:t>Τι πρόκειται να κάνουμε και σε τι θα χρησιμεύσουν.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46359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ΗΛΙΚΙΑ 6-9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l-GR" b="1" dirty="0"/>
              <a:t>Στα παιδιά παρατηρούνται, 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ι</a:t>
            </a:r>
            <a:r>
              <a:rPr lang="el-GR" dirty="0" smtClean="0"/>
              <a:t>κανότητα αποθήκευσης συνόλου πληροφοριών άσκησης.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ε</a:t>
            </a:r>
            <a:r>
              <a:rPr lang="el-GR" dirty="0" smtClean="0"/>
              <a:t>πεξεργασία πολλαπλών ερεθισμάτων.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ε</a:t>
            </a:r>
            <a:r>
              <a:rPr lang="el-GR" dirty="0" smtClean="0"/>
              <a:t>πιτυχής λεκτική καθοδήγηση.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μ</a:t>
            </a:r>
            <a:r>
              <a:rPr lang="el-GR" dirty="0" smtClean="0"/>
              <a:t>ειωμένη μνήμη και βαθμός επεξεργασίας πληροφοριών.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μ</a:t>
            </a:r>
            <a:r>
              <a:rPr lang="el-GR" dirty="0" smtClean="0"/>
              <a:t>ειωμένη περιφερειακή όραση.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/>
              <a:t>ΗΛΙΚΙΕΣ ΕΩΣ 9 ΕΤΗ</a:t>
            </a:r>
            <a:endParaRPr lang="el-GR" dirty="0" smtClean="0"/>
          </a:p>
        </p:txBody>
      </p:sp>
      <p:sp>
        <p:nvSpPr>
          <p:cNvPr id="1536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dirty="0" smtClean="0"/>
              <a:t>Οφέλη </a:t>
            </a:r>
            <a:r>
              <a:rPr lang="el-GR" dirty="0"/>
              <a:t>εξάσκησης κινητικών </a:t>
            </a:r>
            <a:r>
              <a:rPr lang="el-GR" dirty="0" smtClean="0"/>
              <a:t>δεξιοτήτων,</a:t>
            </a:r>
            <a:endParaRPr lang="el-GR" altLang="el-GR" dirty="0" smtClean="0"/>
          </a:p>
          <a:p>
            <a:pPr eaLnBrk="1" hangingPunct="1"/>
            <a:r>
              <a:rPr lang="el-GR" altLang="el-GR" dirty="0"/>
              <a:t>α</a:t>
            </a:r>
            <a:r>
              <a:rPr lang="el-GR" altLang="el-GR" dirty="0" smtClean="0"/>
              <a:t>ύξηση καρδιαγγειακής αντοχής.</a:t>
            </a:r>
          </a:p>
          <a:p>
            <a:pPr eaLnBrk="1" hangingPunct="1"/>
            <a:r>
              <a:rPr lang="el-GR" altLang="el-GR" dirty="0"/>
              <a:t>α</a:t>
            </a:r>
            <a:r>
              <a:rPr lang="el-GR" altLang="el-GR" dirty="0" smtClean="0"/>
              <a:t>ύξηση μυϊκής δύναμης και αντοχής.</a:t>
            </a:r>
          </a:p>
          <a:p>
            <a:pPr eaLnBrk="1" hangingPunct="1"/>
            <a:r>
              <a:rPr lang="el-GR" altLang="el-GR" dirty="0"/>
              <a:t>ε</a:t>
            </a:r>
            <a:r>
              <a:rPr lang="el-GR" altLang="el-GR" dirty="0" smtClean="0"/>
              <a:t>λαστικότητα (διατάσεις).</a:t>
            </a:r>
          </a:p>
          <a:p>
            <a:pPr eaLnBrk="1" hangingPunct="1"/>
            <a:r>
              <a:rPr lang="el-GR" altLang="el-GR" dirty="0"/>
              <a:t>δ</a:t>
            </a:r>
            <a:r>
              <a:rPr lang="el-GR" altLang="el-GR" dirty="0" smtClean="0"/>
              <a:t>ιατήρηση βάρους (σύσταση σώματος).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ΗΛΙΚΙΕΣ ΕΩΣ 9 ΕΤΗ</a:t>
            </a:r>
          </a:p>
        </p:txBody>
      </p:sp>
      <p:sp>
        <p:nvSpPr>
          <p:cNvPr id="16387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altLang="el-GR" dirty="0"/>
              <a:t>Προπόνηση Δύναμης έως τα 9 έτη</a:t>
            </a:r>
          </a:p>
          <a:p>
            <a:pPr eaLnBrk="1" hangingPunct="1"/>
            <a:r>
              <a:rPr lang="el-GR" altLang="el-GR" dirty="0"/>
              <a:t>α</a:t>
            </a:r>
            <a:r>
              <a:rPr lang="el-GR" altLang="el-GR" dirty="0" smtClean="0"/>
              <a:t>ποκλειστικά μέσα από το παιχνίδι και τις ασκήσεις με παιγνιώδη μορφή. </a:t>
            </a:r>
          </a:p>
          <a:p>
            <a:pPr eaLnBrk="1" hangingPunct="1"/>
            <a:r>
              <a:rPr lang="el-GR" altLang="el-GR" dirty="0"/>
              <a:t>π</a:t>
            </a:r>
            <a:r>
              <a:rPr lang="el-GR" altLang="el-GR" dirty="0" smtClean="0"/>
              <a:t>αράλληλα με ανάπτυξη του συντονισμού.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dirty="0"/>
              <a:t>ΗΛΙΚΙΕΣ ΕΩΣ 9 ΕΤΗ</a:t>
            </a:r>
            <a:endParaRPr lang="el-GR" dirty="0" smtClean="0"/>
          </a:p>
        </p:txBody>
      </p:sp>
      <p:sp>
        <p:nvSpPr>
          <p:cNvPr id="17411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altLang="el-GR" dirty="0" smtClean="0"/>
              <a:t>Η προπόνηση πρέπει να γίνεται, </a:t>
            </a:r>
          </a:p>
          <a:p>
            <a:pPr eaLnBrk="1" hangingPunct="1"/>
            <a:r>
              <a:rPr lang="el-GR" altLang="el-GR" dirty="0"/>
              <a:t>ω</a:t>
            </a:r>
            <a:r>
              <a:rPr lang="el-GR" altLang="el-GR" dirty="0" smtClean="0"/>
              <a:t>ς κυκλική προπόνηση (πολύπλευρη ενδυνάμωση κινητικού συστήματος).</a:t>
            </a:r>
          </a:p>
          <a:p>
            <a:pPr eaLnBrk="1" hangingPunct="1"/>
            <a:r>
              <a:rPr lang="el-GR" altLang="el-GR" dirty="0"/>
              <a:t>μ</a:t>
            </a:r>
            <a:r>
              <a:rPr lang="el-GR" altLang="el-GR" dirty="0" smtClean="0"/>
              <a:t>ε εμπόδια (μεταβαλλόμενο ύψος).</a:t>
            </a:r>
          </a:p>
          <a:p>
            <a:pPr eaLnBrk="1" hangingPunct="1"/>
            <a:r>
              <a:rPr lang="el-GR" altLang="el-GR" dirty="0"/>
              <a:t>ά</a:t>
            </a:r>
            <a:r>
              <a:rPr lang="el-GR" altLang="el-GR" dirty="0" smtClean="0"/>
              <a:t>λματα στο ένα ή δύο πόδια.</a:t>
            </a:r>
          </a:p>
          <a:p>
            <a:pPr eaLnBrk="1" hangingPunct="1"/>
            <a:r>
              <a:rPr lang="el-GR" altLang="el-GR" dirty="0"/>
              <a:t>α</a:t>
            </a:r>
            <a:r>
              <a:rPr lang="el-GR" altLang="el-GR" dirty="0" smtClean="0"/>
              <a:t>σκήσεις ενόργανης γυμναστικής (σωστή καθοδήγηση).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ΗΛΙΚΙΕΣ ΕΩΣ 9 ΕΤΗ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προπόνηση πρέπει να γίνεται, </a:t>
            </a:r>
          </a:p>
          <a:p>
            <a:r>
              <a:rPr lang="el-GR" dirty="0" smtClean="0"/>
              <a:t>Με </a:t>
            </a:r>
            <a:r>
              <a:rPr lang="el-GR" b="1" dirty="0" smtClean="0"/>
              <a:t>συνεχή επιβράβευση, </a:t>
            </a:r>
            <a:r>
              <a:rPr lang="el-GR" dirty="0" smtClean="0"/>
              <a:t>ακόμα</a:t>
            </a:r>
            <a:r>
              <a:rPr lang="el-GR" b="1" dirty="0" smtClean="0"/>
              <a:t> </a:t>
            </a:r>
            <a:r>
              <a:rPr lang="el-GR" dirty="0" smtClean="0"/>
              <a:t>και οι </a:t>
            </a:r>
            <a:r>
              <a:rPr lang="el-GR" dirty="0"/>
              <a:t>β</a:t>
            </a:r>
            <a:r>
              <a:rPr lang="el-GR" dirty="0" smtClean="0"/>
              <a:t>ελτιώσεις και οι παρατηρήσεις, π.χ. πολύ ωραία το εκτελείς, αν ισιώσεις τη γροθιά σου θα γίνει τέλειο.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7046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Παιδί, Παιχνίδι, Παίζω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</p:txBody>
      </p:sp>
      <p:pic>
        <p:nvPicPr>
          <p:cNvPr id="4100" name="Picture 2" descr="C:\Users\d.zikopoulou\Desktop\αρχείο λήψη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412875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3" descr="C:\Users\d.zikopoulou\Desktop\IMG_498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1417638"/>
            <a:ext cx="26987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4" descr="C:\Users\d.zikopoulou\Desktop\cebcceb1cebacf81ceb9ceb1-ceb3ceb1ceb9ceb4cebfcf85cf81ceb1-4-cf80ceb1ceb9ceb4ceb9cebacebf-cf80ceb1ceb9cf87cebdceb9ceb4ceb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6863" y="3357563"/>
            <a:ext cx="3198812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ΗΛΙΚΙΑ </a:t>
            </a:r>
            <a:r>
              <a:rPr lang="el-GR" altLang="el-GR" dirty="0"/>
              <a:t>9- 14 </a:t>
            </a:r>
            <a:r>
              <a:rPr lang="el-GR" altLang="el-GR" dirty="0" smtClean="0"/>
              <a:t>ΕΤΩΝ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l-GR" b="1" dirty="0" smtClean="0"/>
              <a:t>Τα </a:t>
            </a:r>
            <a:r>
              <a:rPr lang="el-GR" b="1" dirty="0"/>
              <a:t>παιδιά βρίσκονται στην πρώτη φάση της εφηβείας.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l-GR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l-GR" dirty="0" smtClean="0"/>
              <a:t>Η προπόνηση πρέπει να γίνεται,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κ</a:t>
            </a:r>
            <a:r>
              <a:rPr lang="el-GR" dirty="0" smtClean="0"/>
              <a:t>άνοντας ασκήσεις </a:t>
            </a:r>
            <a:r>
              <a:rPr lang="el-GR" dirty="0"/>
              <a:t>με το βάρος του σώματος</a:t>
            </a:r>
            <a:r>
              <a:rPr lang="el-GR" dirty="0" smtClean="0"/>
              <a:t>.</a:t>
            </a:r>
            <a:endParaRPr lang="el-GR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κ</a:t>
            </a:r>
            <a:r>
              <a:rPr lang="el-GR" dirty="0" smtClean="0"/>
              <a:t>άνοντας ασκήσεις </a:t>
            </a:r>
            <a:r>
              <a:rPr lang="en-US" dirty="0" smtClean="0"/>
              <a:t>Medicine </a:t>
            </a:r>
            <a:r>
              <a:rPr lang="en-US" dirty="0"/>
              <a:t>ball (1/2/3 kg).</a:t>
            </a:r>
            <a:endParaRPr lang="el-GR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κ</a:t>
            </a:r>
            <a:r>
              <a:rPr lang="el-GR" dirty="0" smtClean="0"/>
              <a:t>άνοντας ασκήσεις </a:t>
            </a:r>
            <a:r>
              <a:rPr lang="el-GR" dirty="0"/>
              <a:t>εδάφους (κάμψεις, σανίδες).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7722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ΗΛΙΚΙΑ 14- 16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b="1" dirty="0" smtClean="0"/>
              <a:t>Τα παιδιά βρίσκονται στη δεύτερη φάση της εφηβείας.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l-GR" dirty="0"/>
              <a:t>Η προπόνηση πρέπει να γίνεται, 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/>
              <a:t>κ</a:t>
            </a:r>
            <a:r>
              <a:rPr lang="el-GR" dirty="0" smtClean="0"/>
              <a:t>άνοντας ασκήσεις με το βάρος του σώματος.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/>
              <a:t>έ</a:t>
            </a:r>
            <a:r>
              <a:rPr lang="el-GR" dirty="0" smtClean="0"/>
              <a:t>ναρξη προπόνησης με βάρη (3-4 σετ των 10- 15 επαναλήψεων τη φορά)</a:t>
            </a:r>
          </a:p>
          <a:p>
            <a:r>
              <a:rPr lang="el-GR" dirty="0"/>
              <a:t>δ</a:t>
            </a:r>
            <a:r>
              <a:rPr lang="el-GR" dirty="0" smtClean="0"/>
              <a:t>ίνοντας </a:t>
            </a:r>
            <a:r>
              <a:rPr lang="el-GR" dirty="0"/>
              <a:t>έ</a:t>
            </a:r>
            <a:r>
              <a:rPr lang="el-GR" dirty="0" smtClean="0"/>
              <a:t>μφαση </a:t>
            </a:r>
            <a:r>
              <a:rPr lang="el-GR" dirty="0"/>
              <a:t>στην ένταση της προπόνησης.</a:t>
            </a:r>
          </a:p>
          <a:p>
            <a:r>
              <a:rPr lang="el-GR" dirty="0" smtClean="0"/>
              <a:t>εξομοίωση </a:t>
            </a:r>
            <a:r>
              <a:rPr lang="el-GR" dirty="0"/>
              <a:t>με την προπόνηση ενηλίκων, ως προς την ποσότητα και την ένταση (με την ολοκλήρωση του 16</a:t>
            </a:r>
            <a:r>
              <a:rPr lang="el-GR" baseline="30000" dirty="0"/>
              <a:t>ου</a:t>
            </a:r>
            <a:r>
              <a:rPr lang="el-GR" dirty="0"/>
              <a:t> έτους).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ΗΛΙΚΙΕΣ ΕΩΣ 16 ΕΤΩΝ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προπόνηση πρέπει να γίνεται</a:t>
            </a:r>
            <a:r>
              <a:rPr lang="el-GR" dirty="0" smtClean="0"/>
              <a:t>,</a:t>
            </a:r>
          </a:p>
          <a:p>
            <a:r>
              <a:rPr lang="el-GR" b="1" dirty="0"/>
              <a:t>κ</a:t>
            </a:r>
            <a:r>
              <a:rPr lang="el-GR" b="1" dirty="0" smtClean="0"/>
              <a:t>ατανοώντας τους στόχους </a:t>
            </a:r>
            <a:r>
              <a:rPr lang="el-GR" dirty="0" smtClean="0"/>
              <a:t>του μαθητή, όλοι οι μαθητές δεν ασχολούνται με το άθλημα για τους ίδιους λόγους οι με τους ίδιους στόχους, παράγοντας βέβαια που μπορεί να αλλάξει στην πορεία. </a:t>
            </a:r>
          </a:p>
          <a:p>
            <a:pPr marL="0" indent="0">
              <a:buNone/>
            </a:pPr>
            <a:r>
              <a:rPr lang="el-GR" dirty="0" smtClean="0"/>
              <a:t>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00784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ΗΛΙΚΙΕΣ ΕΩΣ 16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προπόνηση πρέπει να γίνεται, </a:t>
            </a:r>
          </a:p>
          <a:p>
            <a:r>
              <a:rPr lang="el-GR" b="1" dirty="0"/>
              <a:t>μ</a:t>
            </a:r>
            <a:r>
              <a:rPr lang="el-GR" b="1" dirty="0" smtClean="0"/>
              <a:t>ε μέτρο</a:t>
            </a:r>
            <a:r>
              <a:rPr lang="el-GR" dirty="0" smtClean="0"/>
              <a:t>, ειδικά στους αρχάριους μαθητές, οι οποίοι δεν είναι συνηθισμένοι σε τέτοιου είδους προπόνηση. </a:t>
            </a:r>
            <a:endParaRPr lang="el-GR" dirty="0" smtClean="0"/>
          </a:p>
          <a:p>
            <a:r>
              <a:rPr lang="el-GR" dirty="0"/>
              <a:t>μέσα από τον </a:t>
            </a:r>
            <a:r>
              <a:rPr lang="el-GR" b="1" dirty="0"/>
              <a:t>συναγωνισμό</a:t>
            </a:r>
            <a:r>
              <a:rPr lang="el-GR" dirty="0"/>
              <a:t>. Η προπόνηση αποκτά ενδιαφέρον, οι μαθητές θέτουν στόχους και αποκτούν κίνητρο. Μπορεί ο δάσκαλος να οργανώνει αγώνες μεταξύ των μαθητών του τμήματος.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41947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ΗΛΙΚΙΕΣ ΕΩΣ 16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προπόνηση πρέπει να γίνεται, </a:t>
            </a:r>
            <a:endParaRPr lang="el-GR" dirty="0" smtClean="0"/>
          </a:p>
          <a:p>
            <a:r>
              <a:rPr lang="el-GR" dirty="0"/>
              <a:t>μ</a:t>
            </a:r>
            <a:r>
              <a:rPr lang="el-GR" dirty="0" smtClean="0"/>
              <a:t>ε </a:t>
            </a:r>
            <a:r>
              <a:rPr lang="el-GR" b="1" dirty="0" smtClean="0"/>
              <a:t>εναλλαγή του περιβάλλοντος</a:t>
            </a:r>
            <a:r>
              <a:rPr lang="el-GR" dirty="0" smtClean="0"/>
              <a:t>. Μπορεί η προπόνηση να γίνει σε εξωτερικό χώρο ή να συνδυαστεί με την προπόνηση εντός του γυμναστηρίου. </a:t>
            </a:r>
            <a:endParaRPr lang="el-GR" dirty="0" smtClean="0"/>
          </a:p>
          <a:p>
            <a:r>
              <a:rPr lang="el-GR" dirty="0"/>
              <a:t>με </a:t>
            </a:r>
            <a:r>
              <a:rPr lang="el-GR" b="1" dirty="0"/>
              <a:t>εναλλαγές στον τρόπο διεξαγωγής της προπόνησης. </a:t>
            </a:r>
            <a:r>
              <a:rPr lang="el-GR" dirty="0"/>
              <a:t>Μπορεί να γίνει προπόνηση </a:t>
            </a:r>
            <a:r>
              <a:rPr lang="el-GR" dirty="0" err="1"/>
              <a:t>κινησιογραμμάτων</a:t>
            </a:r>
            <a:r>
              <a:rPr lang="el-GR" dirty="0"/>
              <a:t> με μουσική.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80614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ΗΛΙΚΙΕΣ ΕΩΣ 16 ΕΤΩΝ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Στις ηλικίες αυτές αρκετά συχνά συμβαίνει οι μαθητές </a:t>
            </a:r>
            <a:r>
              <a:rPr lang="el-GR" b="1" dirty="0" smtClean="0"/>
              <a:t>να χάνουν το κίνητρό τους </a:t>
            </a:r>
            <a:r>
              <a:rPr lang="el-GR" dirty="0" smtClean="0"/>
              <a:t>και την όρεξή τους για το άθλημα ή και ακόμα να πιεστούν από τις απαιτήσεις του αθλήματος. </a:t>
            </a:r>
          </a:p>
          <a:p>
            <a:pPr marL="0" indent="0">
              <a:buNone/>
            </a:pPr>
            <a:r>
              <a:rPr lang="el-GR" dirty="0" smtClean="0"/>
              <a:t> Ο δάσκαλος πρέπει να τους αφήσει χώρο, να καταλάβει την ανάγκη του μαθητή για ένα διάλειμμα.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1208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Προπόνηση Αντοχής</a:t>
            </a:r>
            <a:r>
              <a:rPr lang="en-US" altLang="el-GR" smtClean="0"/>
              <a:t> </a:t>
            </a:r>
            <a:br>
              <a:rPr lang="en-US" altLang="el-GR" smtClean="0"/>
            </a:br>
            <a:r>
              <a:rPr lang="el-GR" altLang="el-GR" smtClean="0"/>
              <a:t>Παιδική και Εφηβική Ηλικία </a:t>
            </a:r>
            <a:endParaRPr lang="el-GR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l-GR" dirty="0" smtClean="0"/>
              <a:t>Η προπόνηση αντοχής επιδρά σημαντικά στους παρακάτω παράγοντες φυσικής κατάστασης:</a:t>
            </a:r>
          </a:p>
          <a:p>
            <a:pPr>
              <a:defRPr/>
            </a:pPr>
            <a:r>
              <a:rPr lang="el-GR" dirty="0" smtClean="0"/>
              <a:t>ταχύτητα,</a:t>
            </a:r>
          </a:p>
          <a:p>
            <a:pPr>
              <a:defRPr/>
            </a:pPr>
            <a:r>
              <a:rPr lang="el-GR" dirty="0" smtClean="0"/>
              <a:t>αντοχή στην ταχύτητα,</a:t>
            </a:r>
          </a:p>
          <a:p>
            <a:pPr>
              <a:defRPr/>
            </a:pPr>
            <a:r>
              <a:rPr lang="el-GR" dirty="0" smtClean="0"/>
              <a:t>Δύναμη, </a:t>
            </a:r>
          </a:p>
          <a:p>
            <a:pPr>
              <a:defRPr/>
            </a:pPr>
            <a:r>
              <a:rPr lang="el-GR" dirty="0" smtClean="0"/>
              <a:t>αντοχή στη δύναμη,</a:t>
            </a:r>
          </a:p>
          <a:p>
            <a:pPr>
              <a:defRPr/>
            </a:pPr>
            <a:r>
              <a:rPr lang="el-GR" dirty="0" smtClean="0"/>
              <a:t>επιδεξιότητα.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κατάλογοςb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10" y="-214338"/>
            <a:ext cx="3929090" cy="392909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Τα παιδιά δεν είναι μικρογραφία των ενηλίκων!</a:t>
            </a:r>
          </a:p>
          <a:p>
            <a:pPr algn="ctr">
              <a:buNone/>
            </a:pPr>
            <a:r>
              <a:rPr lang="el-GR" dirty="0" smtClean="0"/>
              <a:t> </a:t>
            </a:r>
          </a:p>
          <a:p>
            <a:pPr algn="ctr">
              <a:buNone/>
            </a:pPr>
            <a:r>
              <a:rPr lang="el-GR" dirty="0" smtClean="0"/>
              <a:t>Η σωματική τους ανάπτυξη </a:t>
            </a:r>
            <a:r>
              <a:rPr lang="el-GR" b="1" dirty="0" smtClean="0"/>
              <a:t>ΔΕ </a:t>
            </a:r>
            <a:r>
              <a:rPr lang="el-GR" dirty="0" smtClean="0"/>
              <a:t>συμβαδίζει </a:t>
            </a:r>
            <a:r>
              <a:rPr lang="el-GR" b="1" dirty="0" smtClean="0"/>
              <a:t>ΠΑΝΤΑ</a:t>
            </a:r>
            <a:r>
              <a:rPr lang="el-GR" dirty="0" smtClean="0"/>
              <a:t> με την ψυχική και συναισθηματική ανάπτυξή τους!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ΠΡΟΠΟΝΗΣΗ ΕΝΗΛΙΚΩΝ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ΕΝΗΛΙΚΕΣ ΠΟΥ ΣΥΝΕΧΙΖΟΥΝ ΤΟ ΑΘΛΗΜΑ, ΜΕΤΑ </a:t>
            </a:r>
            <a:r>
              <a:rPr lang="el-GR" dirty="0" smtClean="0"/>
              <a:t>ΑΠΟ </a:t>
            </a:r>
            <a:r>
              <a:rPr lang="el-GR" dirty="0" smtClean="0"/>
              <a:t>ΧΡΟΝΙΑ ΠΑΥΣΗ </a:t>
            </a:r>
          </a:p>
          <a:p>
            <a:r>
              <a:rPr lang="el-GR" dirty="0" smtClean="0"/>
              <a:t>ΕΝΗΛΙΚΕΣ ΠΟΥ ΑΠΟΦΑΣΙΖΟΥΝ ΝΑ ΞΕΚΙΝΗΣΟΥΝ ΤΟ ΑΘΛΗΜΑ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41887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ΠΡΟΠΟΝΗΣΗ ΕΝΗΛΙΚΩΝ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/>
              <a:t>ΛΟΓΟΙ ΕΜΠΛΟΚΗΣ</a:t>
            </a:r>
            <a:r>
              <a:rPr lang="el-GR" dirty="0" smtClean="0"/>
              <a:t> ΕΝΗΛΙΚΩΝ </a:t>
            </a:r>
            <a:r>
              <a:rPr lang="el-GR" dirty="0"/>
              <a:t>ΠΟΥ ΑΠΟΦΑΣΙΖΟΥΝ ΝΑ ΞΕΚΙΝΗΣΟΥΝ ΤΟ ΑΘΛΗΜΑ </a:t>
            </a:r>
            <a:endParaRPr lang="el-GR" dirty="0" smtClean="0"/>
          </a:p>
          <a:p>
            <a:r>
              <a:rPr lang="el-GR" sz="2800" dirty="0" smtClean="0"/>
              <a:t>ΝΑ ΑΝΤΑΠΟΚΡΙΘΟΥΝ ΣΕ ΚΟΙΝΩΝΙΚΟΥΣ ΛΟΓΟΥΣ </a:t>
            </a:r>
          </a:p>
          <a:p>
            <a:r>
              <a:rPr lang="el-GR" sz="2800" dirty="0" smtClean="0"/>
              <a:t>ΝΑ ΩΦΕΛΗΘΟΥΝ ΣΕ ΕΠΑΓΓΕΛΜΑΤΙΚΟ ΕΠΙΠΕΔΟ</a:t>
            </a:r>
          </a:p>
          <a:p>
            <a:r>
              <a:rPr lang="el-GR" sz="2800" dirty="0" smtClean="0"/>
              <a:t>ΓΙΑ ΝΑ ΑΝΤΑΠΟΚΡΙΘΟΥΝ ΣΕ ΠΡΟΣΔΟΚΙΕΣ ΤΡΙΤΩΝ</a:t>
            </a:r>
          </a:p>
          <a:p>
            <a:r>
              <a:rPr lang="el-GR" sz="2800" dirty="0" smtClean="0"/>
              <a:t>ΛΟΓΩ ΠΡΟΣΩΠΙΚΩΝ ΕΝΔΙΑΦΕΡΟΝΤΩΝ </a:t>
            </a:r>
          </a:p>
          <a:p>
            <a:r>
              <a:rPr lang="el-GR" sz="2800" dirty="0" smtClean="0"/>
              <a:t>ΓΙΑ ΝΑ ΞΕΦΥΓΟΥΝ ΑΠΌ ΚΑΤΙ ΤΟ ΟΠΟΙΟ ΤΟΥΣ ΑΠΑΣΧΟΛΕΙ </a:t>
            </a:r>
            <a:endParaRPr lang="el-GR" sz="28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4087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παιδί παλαιότερα …</a:t>
            </a:r>
            <a:endParaRPr lang="el-GR" dirty="0"/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845239"/>
            <a:ext cx="8229600" cy="4035885"/>
          </a:xfrm>
          <a:prstGeom prst="rect">
            <a:avLst/>
          </a:prstGeom>
        </p:spPr>
      </p:pic>
      <p:sp>
        <p:nvSpPr>
          <p:cNvPr id="8" name="Βέλος προς τα κάτω 7"/>
          <p:cNvSpPr/>
          <p:nvPr/>
        </p:nvSpPr>
        <p:spPr>
          <a:xfrm>
            <a:off x="971600" y="4077072"/>
            <a:ext cx="360040" cy="6476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Βέλος προς τα κάτω 8"/>
          <p:cNvSpPr/>
          <p:nvPr/>
        </p:nvSpPr>
        <p:spPr>
          <a:xfrm>
            <a:off x="940172" y="5246983"/>
            <a:ext cx="404214" cy="7287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Βέλος προς τα επάνω 10"/>
          <p:cNvSpPr/>
          <p:nvPr/>
        </p:nvSpPr>
        <p:spPr>
          <a:xfrm>
            <a:off x="968100" y="3021107"/>
            <a:ext cx="344952" cy="6280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Βέλος προς τα επάνω 11"/>
          <p:cNvSpPr/>
          <p:nvPr/>
        </p:nvSpPr>
        <p:spPr>
          <a:xfrm>
            <a:off x="968100" y="1905029"/>
            <a:ext cx="336782" cy="6506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09552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ΠΡΟΠΟΝΗΣΗ ΕΝΗΛΙΚΩΝ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l-GR" b="1" dirty="0" smtClean="0"/>
              <a:t>ΧΑΡΑΚΤΗΡΙΣΤΙΚΑ</a:t>
            </a:r>
            <a:r>
              <a:rPr lang="el-GR" dirty="0" smtClean="0"/>
              <a:t> ΕΝΗΛΙΚΩΝ </a:t>
            </a:r>
            <a:r>
              <a:rPr lang="el-GR" dirty="0"/>
              <a:t>ΠΟΥ ΑΠΟΦΑΣΙΖΟΥΝ ΝΑ ΞΕΚΙΝΗΣΟΥΝ ΤΟ ΑΘΛΗΜΑ :</a:t>
            </a:r>
          </a:p>
          <a:p>
            <a:r>
              <a:rPr lang="el-GR" dirty="0" smtClean="0"/>
              <a:t>Η ΑΝΑΓΚΗ ΤΟΥΣ ΝΑ ΓΝΩΡΙΣΟΥΝ ΓΙΑ ΠΟΙΟ ΛΟΓΟ ΜΑΘΑΙΝΟΥΝ</a:t>
            </a:r>
          </a:p>
          <a:p>
            <a:r>
              <a:rPr lang="el-GR" dirty="0" smtClean="0"/>
              <a:t>Η ΑΝΑΓΚΗ ΤΟΥΣ ΝΑ ΑΝΤΙΜΕΤΩΠΙΖΟΝΤΑΙ ΑΠΌ ΤΟΝ ΔΑΣΚΑΛΟ ΩΣ ΙΚΑΝΟΙ ΓΙΑ ΑΥΤΟΚΑΤΕΥΘΥΝΟΜΕΝΗ ΜΑΘΗΣΗ </a:t>
            </a:r>
          </a:p>
          <a:p>
            <a:r>
              <a:rPr lang="el-GR" dirty="0" smtClean="0"/>
              <a:t>Η ΑΝΑΓΚΗ ΝΑ ΑΞΙΟΠΟΙΟΥΝ ΤΙΣ ΕΜΠΕΙΡΙΕΣ ΤΟΥΣ ΩΣ ΠΗΓΕΣ ΜΑΘΗΣΗΣ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90764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ΠΡΟΠΟΝΗΣΗ ΕΝΗΛΙΚΩΝ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/>
              <a:t>ΧΑΡΑΚΤΗΡΙΣΤΙΚΑ </a:t>
            </a:r>
            <a:r>
              <a:rPr lang="el-GR" dirty="0" smtClean="0"/>
              <a:t>ΕΝΗΛΙΚΩΝ </a:t>
            </a:r>
            <a:r>
              <a:rPr lang="el-GR" dirty="0"/>
              <a:t>ΠΟΥ ΑΠΟΦΑΣΙΖΟΥΝ ΝΑ ΞΕΚΙΝΗΣΟΥΝ ΤΟ </a:t>
            </a:r>
            <a:r>
              <a:rPr lang="el-GR" dirty="0" smtClean="0"/>
              <a:t>ΑΘΛΗΜΑ</a:t>
            </a:r>
          </a:p>
          <a:p>
            <a:r>
              <a:rPr lang="el-GR" dirty="0" smtClean="0"/>
              <a:t>ΔΙΑΚΟΠΤΟΥΝ ΌΤΑΝ ΝΙΩΘΟΥΝ ΌΤΙ ΧΑΝΟΥΝ ΤΟ ΧΡΟΝΟ ΤΟΥΣ </a:t>
            </a:r>
          </a:p>
          <a:p>
            <a:r>
              <a:rPr lang="el-GR" dirty="0" smtClean="0"/>
              <a:t>ΠΑΡΑΠΛΕΥΡΗ ΑΠΑΣΧΟΛΗΣΗ </a:t>
            </a:r>
          </a:p>
          <a:p>
            <a:r>
              <a:rPr lang="el-GR" dirty="0" smtClean="0"/>
              <a:t>ΚΑΠΟΙΑ ΑΝΑΓΚΗ Ή ΚΙΝΗΤΡΟ ΤΟΥΣ ΟΔΗΓΗΣΕ ΣΤΟ ΑΘΛΗΜΑ</a:t>
            </a:r>
          </a:p>
          <a:p>
            <a:r>
              <a:rPr lang="el-GR" dirty="0" smtClean="0"/>
              <a:t> ΘΕΛΟΥΝ ΝΑ ΝΙΩΘΟΥΝ ΑΝΕΤΑ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231004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ΠΡΟΠΟΝΗΣΗ ΕΝΗΛΙΚΩΝ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ΧΑΡΑΚΤΗΡΙΣΤΙΚΑ </a:t>
            </a:r>
            <a:r>
              <a:rPr lang="el-GR" dirty="0"/>
              <a:t>ΕΝΗΛΙΚΩΝ ΠΟΥ ΑΠΟΦΑΣΙΖΟΥΝ ΝΑ ΞΕΚΙΝΗΣΟΥΝ ΤΟ </a:t>
            </a:r>
            <a:r>
              <a:rPr lang="el-GR" dirty="0" smtClean="0"/>
              <a:t>ΑΘΛΗΜΑ</a:t>
            </a:r>
          </a:p>
          <a:p>
            <a:r>
              <a:rPr lang="el-GR" dirty="0" smtClean="0"/>
              <a:t>ΘΕΛΟΥΝ ΝΑ ΚΑΝΟΥΝ ΚΟΙΝΩΝΙΚΕΣ ΣΧΕΣΕΙΣ</a:t>
            </a:r>
          </a:p>
          <a:p>
            <a:r>
              <a:rPr lang="el-GR" dirty="0" smtClean="0"/>
              <a:t>ΠΕΡΙΟΡΙΣΜΕΝΟΣ ΧΡΟΝΟΣ</a:t>
            </a:r>
          </a:p>
          <a:p>
            <a:r>
              <a:rPr lang="el-GR" dirty="0" smtClean="0"/>
              <a:t>ΕΚΤΙΜΟΥΝ ΤΟ ΦΙΛΙΚΟ ΕΝΔΙΑΦΕΡΟΝ ΤΟΥ ΔΑΣΚΑΛΟΥ</a:t>
            </a:r>
          </a:p>
          <a:p>
            <a:r>
              <a:rPr lang="el-GR" dirty="0" smtClean="0"/>
              <a:t>ΧΡΕΙΑΖΟΝΤΑΙ ΕΠΙΒΕΒΑΙΩΣΗ ΌΤΙ ΜΠΟΡΟΥΝ ΝΑ ΤΑ ΚΑΤΑΦΕΡΟΥΝ  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93743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ΠΡΟΠΟΝΗΣΗ ΕΝΗΛΙΚΩΝ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ΧΑΡΑΚΤΗΡΙΣΤΙΚΑ </a:t>
            </a:r>
            <a:r>
              <a:rPr lang="el-GR" dirty="0"/>
              <a:t>ΕΝΗΛΙΚΩΝ ΠΟΥ ΑΠΟΦΑΣΙΖΟΥΝ ΝΑ ΞΕΚΙΝΗΣΟΥΝ ΤΟ </a:t>
            </a:r>
            <a:r>
              <a:rPr lang="el-GR" dirty="0" smtClean="0"/>
              <a:t>ΑΘΛΗΜΑ</a:t>
            </a:r>
          </a:p>
          <a:p>
            <a:r>
              <a:rPr lang="el-GR" dirty="0" smtClean="0"/>
              <a:t>ΧΡΕΙΑΖΟΝΤΑΙ ΕΠΙΒΡΑΒΕΥΣΗ ΚΑΙ ΕΝΘΑΡΡΥΝΣΗ</a:t>
            </a:r>
          </a:p>
          <a:p>
            <a:r>
              <a:rPr lang="el-GR" dirty="0" smtClean="0"/>
              <a:t> ΧΡΕΙΑΖΟΝΤΑΙ ΤΗΝ ΙΚΑΝΟΠΟΙΗΣΗ ΕΠΙΤΕΥΞΗΣ ΤΩΝ ΣΤΟΧΩΝ</a:t>
            </a:r>
          </a:p>
          <a:p>
            <a:r>
              <a:rPr lang="el-GR" dirty="0" smtClean="0"/>
              <a:t>ΑΝΥΠΟΜΟΝΟΙ ΩΣ ΕΚΠΑΙΔΕΥΟΜΕΝΟΙ ΚΑΙ ΠΙΕΖΟΝΤΑΙ ΑΠΌ ΤΟΝ ΧΡΟΝΟ ΚΑΙ ΤΗ ΒΙΑΣΥΝΗ ΝΑ ΕΦΑΡΜΟΣΟΥΝ ΟΣΑ ΕΜΑΘΑΝ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01725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ΠΡΟΠΟΝΗΣΗ ΕΝΗΛΙΚΩΝ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ΧΑΡΑΚΤΗΡΙΣΤΙΚΑ </a:t>
            </a:r>
            <a:r>
              <a:rPr lang="el-GR" dirty="0"/>
              <a:t>ΕΝΗΛΙΚΩΝ ΠΟΥ ΑΠΟΦΑΣΙΖΟΥΝ ΝΑ ΞΕΚΙΝΗΣΟΥΝ ΤΟ ΑΘΛΗΜΑ </a:t>
            </a:r>
          </a:p>
          <a:p>
            <a:r>
              <a:rPr lang="el-GR" dirty="0" smtClean="0"/>
              <a:t>ΕΧΟΥΝ ΠΛΟΥΣΙΑ ΕΜΠΕΙΡΙΑ ΝΑ ΜΟΙΡΑΣΤΟΥΝ ΜΕ ΤΗΝ ΟΜΑΔΑ </a:t>
            </a:r>
          </a:p>
          <a:p>
            <a:r>
              <a:rPr lang="el-GR" dirty="0" smtClean="0"/>
              <a:t>ΜΠΟΡΟΥΝ ΝΑ ΑΝΤΙΜΕΤΩΠΙΖΟΥΝ ΤΑ ΠΡΟΒΛΗΜΑΤΑ</a:t>
            </a:r>
          </a:p>
          <a:p>
            <a:r>
              <a:rPr lang="el-GR" dirty="0" smtClean="0"/>
              <a:t>ΕΚΤΙΜΟΥΝ ΤΗ ΣΑΦΗ ΚΑΙ ΚΑΛΑ ΣΧΕΔΙΑΣΜΕΝΗ ΜΑΘΗΣΙΑΚΗ ΕΜΠΕΙΡΙΑ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17131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ΠΡΟΠΟΝΗΣΗ ΕΝΗΛΙΚΩΝ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ΕΜΠΟΔΙΑ ΕΝΗΛΙΚΩΝ ΠΟΥ ΑΠΟΡΡΕΟΥΝ ΑΠΌ ΨΥΧΟΛΟΓΙΚΟΥΣ ΠΑΡΑΓΟΝΤΕΣ</a:t>
            </a:r>
          </a:p>
          <a:p>
            <a:r>
              <a:rPr lang="el-GR" dirty="0" smtClean="0"/>
              <a:t>ΕΛΛΕΙΨΗ ΑΥΤΟΠΕΠΟΙΘΗΣΗΣ</a:t>
            </a:r>
          </a:p>
          <a:p>
            <a:r>
              <a:rPr lang="el-GR" dirty="0" smtClean="0"/>
              <a:t>ΦΟΒΟΣ ΑΠΟΤΥΧΙΑΣ</a:t>
            </a:r>
          </a:p>
          <a:p>
            <a:r>
              <a:rPr lang="el-GR" dirty="0" smtClean="0"/>
              <a:t>ΑΓΧΟΣ ΚΑΤΆ ΤΗ ΔΙΕΡΓΑΣΙΑ ΤΗΣ ΜΑΘΗΣΗΣ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30001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ΠΡΟΠΟΝΗΣΗ ΕΝΗΛΙΚΩΝ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 ΔΑΣΚΑΛΟΣ ΠΡΕΠΕΙ , </a:t>
            </a:r>
          </a:p>
          <a:p>
            <a:r>
              <a:rPr lang="el-GR" dirty="0" smtClean="0"/>
              <a:t>ΝΑ ΔΗΜΙΟΥΡΓΗΣΕΙ ΣΥΝΕΡΓΑΤΙΚΟ ΜΑΘΗΣΙΑΚΟ ΠΕΡΙΒΑΛΛΟΝ</a:t>
            </a:r>
          </a:p>
          <a:p>
            <a:r>
              <a:rPr lang="el-GR" dirty="0" smtClean="0"/>
              <a:t>ΝΑ ΔΗΜΙΟΥΡΓΗΣΕΙ ΜΗΧΑΝΙΣΜΟΥΣ ΑΜΟΙΒΑΙΟΥ ΣΧΕΔΙΑΣΜΟΥ</a:t>
            </a:r>
          </a:p>
          <a:p>
            <a:r>
              <a:rPr lang="el-GR" dirty="0" smtClean="0"/>
              <a:t>ΝΑ ΚΑΝΕΙ ΔΙΑΓΝΩΣΗ ΤΩΝ ΑΝΑΓΚΩΝ ΚΑΙ ΤΩΝ ΕΝΔΙΑΦΕΡΟΝΤΩΝ ΤΟΥΣ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53431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ΠΡΟΠΟΝΗΣΗ ΕΝΗΛΙΚΩΝ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 ΔΑΣΚΑΛΟΣ ΠΡΕΠΕΙ, </a:t>
            </a:r>
          </a:p>
          <a:p>
            <a:r>
              <a:rPr lang="el-GR" dirty="0" smtClean="0"/>
              <a:t>ΝΑ ΣΧΕΔΙΑΖΕΙ ΔΡΑΣΤΗΡΙΟΤΗΤΕΣ, ΟΙ ΟΠΟΙΕΣ ΒΟΗΘΟΥΝ ΓΙΑ ΤΗΝ ΕΠΙΤΕΥΞΗ ΤΩΝ ΣΤΟΧΩΝ ΤΟΥΣ</a:t>
            </a:r>
          </a:p>
          <a:p>
            <a:r>
              <a:rPr lang="el-GR" dirty="0" smtClean="0"/>
              <a:t>ΝΑ ΕΠΙΛΕΓΕΙ ΚΑΤΑΛΛΗΛΕΣ ΜΕΘΟΔΟΥΣ ΓΙΑ ΕΠΙΤΕΥΞΗ ΤΩΝ ΣΤΟΧΩΝ</a:t>
            </a:r>
          </a:p>
          <a:p>
            <a:r>
              <a:rPr lang="el-GR" dirty="0" smtClean="0"/>
              <a:t>ΝΑ ΑΞΙΟΛΟΓΕΙ ΤΗΝ ΠΟΙΟΤΗΤΑ ΤΗΣ ΜΑΘΗΣΙΑΚΗΣ ΕΜΠΕΙΡΙΑΣ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34831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ΠΡΟΠΟΝΗΣΗ ΕΝΗΛΙΚΩΝ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 ΔΑΣΚΑΛΟΣ ΠΡΕΠΕΙ, </a:t>
            </a:r>
          </a:p>
          <a:p>
            <a:r>
              <a:rPr lang="el-GR" dirty="0" smtClean="0"/>
              <a:t>ΝΑ ΕΠΙΚΟΙΝΩΝΕΙ ΜΕ ΤΟΥΣ ΜΑΘΗΤΕΣ ΤΟΥ ΓΙΑ ΤΗ ΔΙΑΔΙΚΑΣΙΑ ΜΑΘΗΣΗΣ </a:t>
            </a:r>
          </a:p>
          <a:p>
            <a:r>
              <a:rPr lang="el-GR" dirty="0" smtClean="0"/>
              <a:t>ΝΑ ΠΡΟΩΘΕΙ ΤΗ ΣΥΝΕΡΓΑΣΙΑ, ΤΗΝ ΟΜΟΝΟΙΑ</a:t>
            </a:r>
          </a:p>
          <a:p>
            <a:r>
              <a:rPr lang="el-GR" dirty="0" smtClean="0"/>
              <a:t>ΔΕΝ ΧΕΙΡΑΓΩΓΕΙ ΤΟΥΣ ΕΚΠΑΙΔΕΥΟΜΕΝΟΥΣ ΑΛΛΑ ΟΥΤΕ ΑΔΙΑΦΟΡΕΙ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40194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ΠΡΟΠΟΝΗΣΗ ΕΝΗΛΙΚΩΝ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 ΔΑΣΚΑΛΟΣ ΠΡΕΠΕΙ, </a:t>
            </a:r>
          </a:p>
          <a:p>
            <a:r>
              <a:rPr lang="el-GR" dirty="0" smtClean="0"/>
              <a:t>ΝΑ ΑΝΑΝΕΩΝΕΙ ΤΙΣ ΓΝΩΣΕΙΣ ΤΟΥ </a:t>
            </a:r>
          </a:p>
          <a:p>
            <a:r>
              <a:rPr lang="el-GR" dirty="0" smtClean="0"/>
              <a:t>ΝΑ ΛΕΙΤΟΥΡΓΕΙ ΩΣ ΠΡΟΤΥΠΟ</a:t>
            </a:r>
          </a:p>
          <a:p>
            <a:r>
              <a:rPr lang="el-GR" dirty="0" smtClean="0"/>
              <a:t>ΝΑ ΑΦΙΕΡΩΝΕΙ ΧΡΟΝΟ ΣΤΟΥΣ ΜΑΘΗΤΕΣ ΤΟΥ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849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Παιδί, Παιχνίδι, Παίζω</a:t>
            </a:r>
          </a:p>
        </p:txBody>
      </p:sp>
      <p:sp>
        <p:nvSpPr>
          <p:cNvPr id="512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altLang="el-GR" smtClean="0"/>
          </a:p>
          <a:p>
            <a:pPr eaLnBrk="1" hangingPunct="1"/>
            <a:endParaRPr lang="el-GR" altLang="el-GR" smtClean="0"/>
          </a:p>
          <a:p>
            <a:pPr eaLnBrk="1" hangingPunct="1"/>
            <a:endParaRPr lang="el-GR" altLang="el-GR" smtClean="0"/>
          </a:p>
          <a:p>
            <a:pPr eaLnBrk="1" hangingPunct="1"/>
            <a:endParaRPr lang="el-GR" altLang="el-GR" smtClean="0"/>
          </a:p>
          <a:p>
            <a:pPr eaLnBrk="1" hangingPunct="1"/>
            <a:endParaRPr lang="el-GR" altLang="el-GR" smtClean="0"/>
          </a:p>
        </p:txBody>
      </p:sp>
      <p:pic>
        <p:nvPicPr>
          <p:cNvPr id="6" name="5 - Εικόνα" descr="κατάλογο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1357298"/>
            <a:ext cx="8291910" cy="4643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ΠΡΟΠΟΝΗΣΗ ΕΝΗΛΙΚΩΝ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 ΣΧΕΔΙΑΣΜΟΣ ΤΗΣ ΠΡΟΠΟΝΗΣΗΣ ΓΙΝΕΤΑΙ </a:t>
            </a:r>
          </a:p>
          <a:p>
            <a:r>
              <a:rPr lang="el-GR" dirty="0" smtClean="0"/>
              <a:t>ΜΕ ΒΑΣΗ ΤΙΣ </a:t>
            </a:r>
            <a:r>
              <a:rPr lang="el-GR" b="1" dirty="0" smtClean="0"/>
              <a:t>ΑΝΑΓΚΕΣ</a:t>
            </a:r>
            <a:r>
              <a:rPr lang="el-GR" dirty="0" smtClean="0"/>
              <a:t> ΤΟΥ ΚΆΘΕ ΜΑΘΗΤΗ</a:t>
            </a:r>
          </a:p>
          <a:p>
            <a:r>
              <a:rPr lang="el-GR" dirty="0" smtClean="0"/>
              <a:t>ΜΕ ΒΑΣΗ ΤΟ </a:t>
            </a:r>
            <a:r>
              <a:rPr lang="el-GR" b="1" dirty="0" smtClean="0"/>
              <a:t>ΙΣΤΟΡΙΚΟ</a:t>
            </a:r>
            <a:r>
              <a:rPr lang="el-GR" dirty="0" smtClean="0"/>
              <a:t> ΤΟΥ ΚΆΘΕ ΜΑΘΗΤΗ</a:t>
            </a:r>
          </a:p>
          <a:p>
            <a:r>
              <a:rPr lang="el-GR" dirty="0" smtClean="0"/>
              <a:t>ΜΕ ΒΑΣΗ ΤΟΥΣ</a:t>
            </a:r>
            <a:r>
              <a:rPr lang="el-GR" b="1" dirty="0" smtClean="0"/>
              <a:t> ΣΤΟΧΟΥΣ </a:t>
            </a:r>
            <a:r>
              <a:rPr lang="el-GR" dirty="0" smtClean="0"/>
              <a:t>ΤΟΥ ΚΆΘΕ ΜΑΘΗΤΗ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07945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ΟΜΑΛΗ ΕΝΤΑΞΗ ΜΑΘΗΤΗ ΣΤΟ ΤΜΗΜΑ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5400" dirty="0" smtClean="0"/>
          </a:p>
          <a:p>
            <a:pPr marL="0" indent="0" algn="ctr">
              <a:buNone/>
            </a:pPr>
            <a:r>
              <a:rPr lang="el-GR" sz="5400" dirty="0" smtClean="0"/>
              <a:t>‘ΚΆΘΕ ΑΡΧΗ </a:t>
            </a:r>
          </a:p>
          <a:p>
            <a:pPr marL="0" indent="0" algn="ctr">
              <a:buNone/>
            </a:pPr>
            <a:r>
              <a:rPr lang="el-GR" sz="5400" dirty="0" smtClean="0"/>
              <a:t>ΕΝΑΣ ΦΟΒΟΣ ΤΗ ΣΥΝΟΔΕΥΕΙ’</a:t>
            </a:r>
            <a:endParaRPr lang="el-GR" sz="5400" dirty="0"/>
          </a:p>
        </p:txBody>
      </p:sp>
    </p:spTree>
    <p:extLst>
      <p:ext uri="{BB962C8B-B14F-4D97-AF65-F5344CB8AC3E}">
        <p14:creationId xmlns:p14="http://schemas.microsoft.com/office/powerpoint/2010/main" val="17991185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ΟΜΑΛΗ ΕΝΤΑΞΗ ΜΑΘΗΤΗ ΣΤΟ ΤΜΗΜΑ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 ΦΟΒΟΣ ΠΡΟΣΔΙΟΡΙΖΕΤΑΙ ΣΤΟΝ </a:t>
            </a:r>
            <a:r>
              <a:rPr lang="el-GR" b="1" dirty="0" smtClean="0"/>
              <a:t>ΚΑΙΝΟΥΡΙΟ ΜΑΘΗΤΗ</a:t>
            </a:r>
            <a:r>
              <a:rPr lang="el-GR" dirty="0" smtClean="0"/>
              <a:t>, ΟΠΟΥ ΠΡΕΠΕΙ: 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ΝΑ ΕΝΤΑΧΘΕΙ ΣΕ ΚΑΙΝΟΥΡΙΟ ΠΕΡΙΒΑΛΛΟΝ </a:t>
            </a:r>
          </a:p>
          <a:p>
            <a:r>
              <a:rPr lang="el-GR" dirty="0" smtClean="0"/>
              <a:t>ΝΑ ΥΠΑΚΟΥΣΕΙ ΣΕ ΝΕΟΥΣ ΚΑΝΟΝΕΣ </a:t>
            </a:r>
          </a:p>
          <a:p>
            <a:r>
              <a:rPr lang="el-GR" dirty="0" smtClean="0"/>
              <a:t>ΝΑ ΛΕΙΤΟΥΡΓΗΣΕΙ ΟΜΑΔΙΚΑ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27402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ΟΜΑΛΗ ΕΝΤΑΞΗ ΜΑΘΗΤΗ ΣΤΟ ΤΜΗΜΑ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 ΦΟΒΟΣ ΠΡΟΣΔΙΟΡΙΖΕΤΑΙ ΣΤΟ </a:t>
            </a:r>
            <a:r>
              <a:rPr lang="el-GR" b="1" dirty="0" smtClean="0"/>
              <a:t>ΣΥΝΟΛΟ ΤΟΥ ΤΜΗΜΑΤΟΣ</a:t>
            </a:r>
            <a:r>
              <a:rPr lang="el-GR" dirty="0" smtClean="0"/>
              <a:t>, ΟΠΟΥ ΠΡΕΠΕΙ: 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ΝΑ ΔΕΧΘΕΙ ΚΑΙ ΝΑ ΑΠΟΔΕΧΘΕΙ ΤΟΝ ΚΑΙΝΟΥΡΙΟ ΜΑΘΗΤΗ ΣΑΝ ΝΈΟ ΜΕΛΟΣ </a:t>
            </a:r>
          </a:p>
          <a:p>
            <a:r>
              <a:rPr lang="el-GR" dirty="0" smtClean="0"/>
              <a:t>ΝΑ ΑΛΛΑΞΟΥΝ ΟΙ ΙΣΟΡΡΟΠΙΕΣ ΤΟΥ ΤΜΗΜΑΤΟΣ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40701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ΟΜΑΛΗ ΕΝΤΑΞΗ ΜΑΘΗΤΗ ΣΤΟ ΤΜΗΜΑ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ΠΑΙΔΙΑ ΜΙΚΡΟΤΕΡΗΣ ΗΛΙΚΙΑΣ, ΕΩΣ 6 ΕΤΩΝ :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ΣΥΝΗΘΩΣ ΔΕΝ ΕΜΦΑΝΙΖΟΥΝ ΑΓΧΟΣ ΕΝΤΑΞΗΣ</a:t>
            </a:r>
          </a:p>
          <a:p>
            <a:r>
              <a:rPr lang="el-GR" dirty="0" smtClean="0"/>
              <a:t>ΕΝΤΑΣΣΟΝΤΑΙ ΕΥΚΟΛΟΤΕΡΑ ΣΤΟ ΤΜΗΜΑ</a:t>
            </a:r>
          </a:p>
          <a:p>
            <a:r>
              <a:rPr lang="el-GR" dirty="0" smtClean="0"/>
              <a:t>ΜΕΣΑ ΑΠΌ ΤΟ ΠΑΙΧΝΙΔΙ ΑΠΟΚΤΟΥΝ ΡΟΛΟ ΣΤΟ ΤΜΗΜΑ</a:t>
            </a:r>
          </a:p>
          <a:p>
            <a:r>
              <a:rPr lang="el-GR" dirty="0" smtClean="0"/>
              <a:t>ΔΕΝ ΧΡΕΙΑΖΕΤΑΙ ΝΑ ΑΠΟΔΕΙΞΟΥΝ ΑΝ ΕΊΝΑΙ ΚΑΛΟΙ Ή ΟΧΙ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1737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ΟΜΑΛΗ ΕΝΤΑΞΗ ΜΑΘΗΤΗ ΣΤΟ ΤΜΗΜΑ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ΠΑΙΔΙΑ ΜΕΓΑΛΥΤΕΡΗΣ ΗΛΙΚΙΑΣ, ΠΑΝΩ ΑΠΌ 6 ΕΤΩΝ: </a:t>
            </a:r>
          </a:p>
          <a:p>
            <a:r>
              <a:rPr lang="el-GR" sz="3000" dirty="0" smtClean="0"/>
              <a:t>ΕΜΦΑΝΙΖΟΥΝ ΑΥΞΗΜΕΝΟ ΕΠΙΠΕΔΟ ΑΓΧΟΥΣ</a:t>
            </a:r>
          </a:p>
          <a:p>
            <a:r>
              <a:rPr lang="el-GR" sz="3000" dirty="0" smtClean="0"/>
              <a:t>ΕΜΦΑΝΙΖΟΥΝ ΠΑΛΙΝΔΡΟΜΗΣΗ ΣΤΗ ΣΥΜΠΕΡΙΦΟΡΑ</a:t>
            </a:r>
          </a:p>
          <a:p>
            <a:r>
              <a:rPr lang="el-GR" sz="3000" dirty="0" smtClean="0"/>
              <a:t>ΔΥΣΚΟΛΕΥΟΝΤΑΙ ΣΤΗΝ ΟΜΑΛΗ ΕΝΤΑΞΗ ΤΟΥΣ</a:t>
            </a:r>
          </a:p>
          <a:p>
            <a:r>
              <a:rPr lang="el-GR" sz="3000" dirty="0" smtClean="0"/>
              <a:t>ΧΡΕΙΑΖΟΝΤΑΙ ΑΡΚΕΤΟ ΧΡΟΝΟ ΓΙΑ ΝΑ ΠΡΟΣΑΡΜΟΣΤΟΥΝ, ΑΠΌ ΕΒΔΟΜΑΔΑ ΕΩΣ ΔΥΟ ΤΡΕΙΣ ΜΗΝΕΣ </a:t>
            </a:r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5872335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ΟΜΑΛΗ ΕΝΤΑΞΗ ΜΑΘΗΤΗ ΣΤΟ ΤΜΗΜΑ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ΓΙΑ ΑΠΟΦΥΓΗ ΕΚΔΗΛΩΣΕΩΝ ΑΓΧΟΥΣ Ή ΜΗ  ΠΡΟΣΑΡΜΟΓΗΣ.</a:t>
            </a:r>
          </a:p>
          <a:p>
            <a:pPr marL="0" indent="0">
              <a:buNone/>
            </a:pPr>
            <a:r>
              <a:rPr lang="el-GR" dirty="0" smtClean="0"/>
              <a:t>ΣΤΟ ΝΈΟ ΜΕΛΟΣ ΠΡΕΠΕΙ ΝΑ :</a:t>
            </a:r>
          </a:p>
          <a:p>
            <a:r>
              <a:rPr lang="el-GR" sz="2800" dirty="0" smtClean="0"/>
              <a:t>ΝΑ ΕΝΘΑΡΡΥΝΟΥΜΕ ΤΟ ΠΑΙΔΙ ΘΕΤΙΚΑ ΓΙΑ ΤΟ ΑΘΛΗΜΑ </a:t>
            </a:r>
          </a:p>
          <a:p>
            <a:r>
              <a:rPr lang="el-GR" sz="2800" dirty="0" smtClean="0"/>
              <a:t>ΝΑ ΕΞΟΙΚΕΙΩΘΕΙ ΜΕ ΤΟΝ ΧΩΡΟ ΚΑΙ ΤΗ ΡΟΥΤΙΝΑ ΤΗΣ ΠΡΟΠΟΝΗΣΗΣ</a:t>
            </a:r>
            <a:r>
              <a:rPr lang="el-GR" sz="2800" dirty="0"/>
              <a:t> </a:t>
            </a:r>
            <a:r>
              <a:rPr lang="el-GR" sz="2800" dirty="0" smtClean="0"/>
              <a:t>(ΝΑ ΕΠΙΣΚΕΦΤΕΙ ΤΟ ΧΩΡΟ, ΝΑ ΠΑΡΑΚΟΛΟΥΘΕΙ ΚΑΠΟΙΕΣ </a:t>
            </a:r>
            <a:r>
              <a:rPr lang="el-GR" sz="2800" dirty="0" smtClean="0"/>
              <a:t>ΜΕΡΕΣ ΠΡΙΝ ΞΕΚΙΝΗΣΕΙ ΤΗΝ ΠΡΟΠΟΝΗΣΗ)</a:t>
            </a:r>
            <a:endParaRPr lang="el-GR" sz="2800" dirty="0" smtClean="0"/>
          </a:p>
          <a:p>
            <a:pPr marL="0" indent="0">
              <a:buNone/>
            </a:pPr>
            <a:endParaRPr lang="el-GR" sz="2800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74400866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ΟΜΑΛΗ ΕΝΤΑΞΗ ΜΑΘΗΤΗ ΣΤΟ ΤΜΗΜΑ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ΑΠΟΦΥΓΗ ΕΚΔΗΛΩΣΕΩΝ ΑΓΧΟΥΣ Ή ΜΗ  ΠΡΟΣΑΡΜΟΓΗΣ.</a:t>
            </a:r>
          </a:p>
          <a:p>
            <a:pPr marL="0" indent="0">
              <a:buNone/>
            </a:pPr>
            <a:r>
              <a:rPr lang="el-GR" dirty="0"/>
              <a:t>ΣΤΟ ΝΈΟ ΜΕΛΟΣ ΠΡΕΠΕΙ ΝΑ :</a:t>
            </a:r>
          </a:p>
          <a:p>
            <a:r>
              <a:rPr lang="el-GR" sz="2800" dirty="0" smtClean="0"/>
              <a:t>ΕΝΘΑΡΡΥΝΕΙ Ο ΔΑΣΚΑΛΟΣ ΤΟΝ ΜΑΘΗΤΗ ΝΑ ΜΙΛΗΣΕΙ ΓΙΑ ΤΙΣ ΑΝΗΣΥΧΙΕΣ ΤΟΥ ΚΑΙ ΤΟΥΣ ΠΡΟΒΛΗΜΑΤΙΣΜΟΥΣ ΤΟΥ</a:t>
            </a:r>
          </a:p>
          <a:p>
            <a:r>
              <a:rPr lang="el-GR" sz="2800" dirty="0" smtClean="0"/>
              <a:t>ΜΙΛΑΜΕ ΚΑΙ ΓΙΑ ΤΑ ΔΙΚΑ ΜΑΣ ΣΥΝΑΙΣΘΗΜΑΤΑ ΚΑΙ ΤΙΣ ΕΜΠΕΙΡΙΕΣ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24943175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ΟΜΑΛΗ ΕΝΤΑΞΗ ΤΟΥ ΜΑΘΗΤΗ ΣΤΟ ΤΜΗΜΑ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ΑΠΟΦΥΓΗ ΕΚΔΗΛΩΣΕΩΝ ΑΓΧΟΥΣ Ή ΜΗ  ΠΡΟΣΑΡΜΟΓΗΣ.</a:t>
            </a:r>
          </a:p>
          <a:p>
            <a:pPr marL="0" indent="0">
              <a:buNone/>
            </a:pPr>
            <a:r>
              <a:rPr lang="el-GR" dirty="0" smtClean="0"/>
              <a:t>ΣΤΗΝ ΟΜΑΔΑ ΠΡΕΠΕΙ </a:t>
            </a:r>
            <a:r>
              <a:rPr lang="el-GR" dirty="0"/>
              <a:t>ΝΑ </a:t>
            </a:r>
            <a:r>
              <a:rPr lang="el-GR" dirty="0" smtClean="0"/>
              <a:t>:</a:t>
            </a:r>
          </a:p>
          <a:p>
            <a:r>
              <a:rPr lang="el-GR" sz="2800" dirty="0" smtClean="0"/>
              <a:t>ΕΠΙΚΕΝΤΡΩΘΟΥΜΕ ΣΤΑ ΘΕΤΙΚΑ ΠΟΥ ΘΑ ΑΠΟΚΤΗΣΕΙ Η ΟΜΑΔΑ ΜΕ ΤΗΝ ΕΛΕΥΣΗ ΤΟΥ ΝΕΟΥ ΜΕΛΟΥΣ</a:t>
            </a:r>
          </a:p>
          <a:p>
            <a:r>
              <a:rPr lang="el-GR" sz="2800" dirty="0" smtClean="0"/>
              <a:t>ΑΦΗΝΟΥΜΕ ΤΑ ΠΑΙΔΙΑ ΝΑ </a:t>
            </a:r>
            <a:r>
              <a:rPr lang="el-GR" sz="2800" dirty="0" smtClean="0"/>
              <a:t>ΞΕΝΑΓΗΣΟΥΝ </a:t>
            </a:r>
            <a:r>
              <a:rPr lang="el-GR" sz="2800" dirty="0" smtClean="0"/>
              <a:t>ΤΟ ΝΈΟ ΜΕΛΟΣ ΣΤΟ ΧΩΡΟ ΤΟΥΣ</a:t>
            </a:r>
          </a:p>
          <a:p>
            <a:r>
              <a:rPr lang="el-GR" sz="2800" dirty="0" smtClean="0"/>
              <a:t>ΠΡΟΩΘΟΥΜΕ </a:t>
            </a:r>
            <a:r>
              <a:rPr lang="el-GR" sz="2800" dirty="0" smtClean="0"/>
              <a:t>ΤΗΝ ΕΠΙΚΟΙΝΩΝΙΑ ΜΕΣΑ ΑΠΌ ΤΑ ΚΟΙΝΑ ΕΝΔΙΑΦΕΡΟΝΤΑ ΤΩΝ ΜΑΘΗΤΩΝ </a:t>
            </a:r>
          </a:p>
          <a:p>
            <a:endParaRPr 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6614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Το παιδί σήμερα…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     Χρόνος για παιχνίδι.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     Ποιότητα τροφής (Διατροφικές συνήθειες).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     Παχυσαρκία.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     Καρδιοαγγειακά, </a:t>
            </a:r>
            <a:r>
              <a:rPr lang="el-GR" dirty="0" err="1" smtClean="0"/>
              <a:t>Μυοσκελετικά</a:t>
            </a:r>
            <a:r>
              <a:rPr lang="el-GR" dirty="0" smtClean="0"/>
              <a:t> προβλήματα.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</p:txBody>
      </p:sp>
      <p:sp>
        <p:nvSpPr>
          <p:cNvPr id="4" name="Βέλος προς τα κάτω 3"/>
          <p:cNvSpPr/>
          <p:nvPr/>
        </p:nvSpPr>
        <p:spPr>
          <a:xfrm>
            <a:off x="928662" y="1643050"/>
            <a:ext cx="287337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5" name="Βέλος προς τα κάτω 4"/>
          <p:cNvSpPr/>
          <p:nvPr/>
        </p:nvSpPr>
        <p:spPr>
          <a:xfrm>
            <a:off x="928662" y="2786058"/>
            <a:ext cx="287337" cy="576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929066"/>
            <a:ext cx="347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5072074"/>
            <a:ext cx="347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ΠΑΡΑΚΙΝΗΣΗ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Κάποια </a:t>
            </a:r>
            <a:r>
              <a:rPr lang="el-GR" dirty="0" smtClean="0"/>
              <a:t>παιδιά θέλουν να ασχοληθούν με τον αθλητισμό με πολύ ενθουσιασμό και όρεξη</a:t>
            </a:r>
          </a:p>
          <a:p>
            <a:endParaRPr lang="el-GR" dirty="0" smtClean="0"/>
          </a:p>
          <a:p>
            <a:r>
              <a:rPr lang="el-GR" dirty="0"/>
              <a:t>Κάποια παιδιά θέλουν </a:t>
            </a:r>
            <a:r>
              <a:rPr lang="el-GR" dirty="0" smtClean="0"/>
              <a:t>να </a:t>
            </a:r>
            <a:r>
              <a:rPr lang="el-GR" dirty="0"/>
              <a:t>αποφύγουν τη </a:t>
            </a:r>
            <a:r>
              <a:rPr lang="el-GR" dirty="0" smtClean="0"/>
              <a:t>Φυσική </a:t>
            </a:r>
            <a:r>
              <a:rPr lang="el-GR" dirty="0"/>
              <a:t>Αγωγή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047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ΠΑΡΑΚΙΝΗΣΗ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Με </a:t>
            </a:r>
            <a:r>
              <a:rPr lang="el-GR" dirty="0" smtClean="0"/>
              <a:t>τον όρο παρακίνηση </a:t>
            </a:r>
            <a:r>
              <a:rPr lang="el-GR" dirty="0" smtClean="0"/>
              <a:t>εννοούμε </a:t>
            </a:r>
            <a:r>
              <a:rPr lang="el-GR" dirty="0"/>
              <a:t>τ</a:t>
            </a:r>
            <a:r>
              <a:rPr lang="el-GR" dirty="0" smtClean="0"/>
              <a:t>ην ποσότητα της ενέργειας που διατίθεμαι διοχετεύσω </a:t>
            </a:r>
            <a:r>
              <a:rPr lang="el-GR" dirty="0"/>
              <a:t>σε μια </a:t>
            </a:r>
            <a:r>
              <a:rPr lang="el-GR" dirty="0" smtClean="0"/>
              <a:t>δραστηριότητα. </a:t>
            </a:r>
            <a:endParaRPr lang="el-GR" dirty="0"/>
          </a:p>
          <a:p>
            <a:r>
              <a:rPr lang="el-GR" dirty="0"/>
              <a:t>Οι άνθρωποι διοχετεύουν ενέργεια σε δραστηριότητες που νιώθουν ικανοί ... </a:t>
            </a:r>
          </a:p>
          <a:p>
            <a:endParaRPr lang="el-GR" dirty="0"/>
          </a:p>
          <a:p>
            <a:r>
              <a:rPr lang="el-GR" dirty="0"/>
              <a:t>Γιατί αναμένουν ευχαρίστηση από τυχόν επιτυχία.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260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ΠΑΡΑΚΙΝΗΣΗ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Την παρακίνηση επηρεάζει, 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αντιλαμβανόμενη ικανότητα για </a:t>
            </a:r>
            <a:r>
              <a:rPr lang="el-GR" dirty="0" smtClean="0"/>
              <a:t>επιτυχία.</a:t>
            </a:r>
            <a:endParaRPr lang="el-GR" dirty="0"/>
          </a:p>
          <a:p>
            <a:r>
              <a:rPr lang="el-GR" dirty="0"/>
              <a:t>Η ηλικία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/>
              <a:t>Το περιβάλλον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/>
              <a:t>Το άγχος.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3307149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TM10001106[[fn=Eμβλημα]]</Template>
  <TotalTime>586</TotalTime>
  <Words>1949</Words>
  <Application>Microsoft Office PowerPoint</Application>
  <PresentationFormat>Προβολή στην οθόνη (4:3)</PresentationFormat>
  <Paragraphs>311</Paragraphs>
  <Slides>58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58</vt:i4>
      </vt:variant>
    </vt:vector>
  </HeadingPairs>
  <TitlesOfParts>
    <vt:vector size="61" baseType="lpstr">
      <vt:lpstr>Arial</vt:lpstr>
      <vt:lpstr>Calibri</vt:lpstr>
      <vt:lpstr>Θέμα του Office</vt:lpstr>
      <vt:lpstr>Η Άσκηση στις Διάφορες Ηλικιακές Ομάδες:  Στόχοι, Σημεία Προσοχής και Δράσης</vt:lpstr>
      <vt:lpstr>ΠΡΟΠΟΝΗΣΗ</vt:lpstr>
      <vt:lpstr>Παιδί, Παιχνίδι, Παίζω</vt:lpstr>
      <vt:lpstr>Το παιδί παλαιότερα …</vt:lpstr>
      <vt:lpstr>Παιδί, Παιχνίδι, Παίζω</vt:lpstr>
      <vt:lpstr>Το παιδί σήμερα…</vt:lpstr>
      <vt:lpstr>ΠΑΡΑΚΙΝΗΣΗ</vt:lpstr>
      <vt:lpstr>ΠΑΡΑΚΙΝΗΣΗ</vt:lpstr>
      <vt:lpstr>ΠΑΡΑΚΙΝΗΣΗ</vt:lpstr>
      <vt:lpstr>ΠΑΡΑΚΙΝΗΣΗ</vt:lpstr>
      <vt:lpstr>ΠΑΡΑΚΙΝΗΣΗ</vt:lpstr>
      <vt:lpstr>ΗΛΙΚΙΑ 1-3 ΕΤΩΝ</vt:lpstr>
      <vt:lpstr>ΗΛΙΚΙΑ 1-3 ΕΤΩΝ</vt:lpstr>
      <vt:lpstr>ΗΛΙΚΙΑ 3-5 ΕΤΩΝ </vt:lpstr>
      <vt:lpstr>ΗΛΙΚΙΑ 3-5 ΕΤΩΝ </vt:lpstr>
      <vt:lpstr>ΗΛΙΚΙΑ 3-5 ΕΤΩΝ </vt:lpstr>
      <vt:lpstr>ΗΛΙΚΙΕΣ ΕΩΣ 5 ΕΤΩΝ</vt:lpstr>
      <vt:lpstr>ΗΛΙΚΙΕΣ ΕΩΣ 5 ΕΤΩΝ</vt:lpstr>
      <vt:lpstr>ΗΛΙΚΙΕΣ ΕΩΣ 5 ΕΤΩΝ</vt:lpstr>
      <vt:lpstr>ΗΛΙΚΙΕΣ ΕΩΣ 5 ΕΤΩΝ</vt:lpstr>
      <vt:lpstr>ΗΛΙΚΙΕΣ ΕΩΣ 5 ΕΤΩΝ</vt:lpstr>
      <vt:lpstr>ΗΛΙΚΙΕΣ ΕΩΣ 5 ΕΤΩΝ</vt:lpstr>
      <vt:lpstr>ΗΛΙΚΙΕΣ ΕΩΣ 5 ΕΤΩΝ</vt:lpstr>
      <vt:lpstr>ΗΛΙΚΙΕΣ ΕΩΣ 5 ΕΤΩΝ</vt:lpstr>
      <vt:lpstr>ΗΛΙΚΙΑ 6-9 ΕΤΩΝ</vt:lpstr>
      <vt:lpstr>ΗΛΙΚΙΕΣ ΕΩΣ 9 ΕΤΗ</vt:lpstr>
      <vt:lpstr>ΗΛΙΚΙΕΣ ΕΩΣ 9 ΕΤΗ</vt:lpstr>
      <vt:lpstr>ΗΛΙΚΙΕΣ ΕΩΣ 9 ΕΤΗ</vt:lpstr>
      <vt:lpstr>ΗΛΙΚΙΕΣ ΕΩΣ 9 ΕΤΗ</vt:lpstr>
      <vt:lpstr>ΗΛΙΚΙΑ 9- 14 ΕΤΩΝ</vt:lpstr>
      <vt:lpstr>ΗΛΙΚΙΑ 14- 16 ΕΤΩΝ</vt:lpstr>
      <vt:lpstr>ΗΛΙΚΙΕΣ ΕΩΣ 16 ΕΤΩΝ</vt:lpstr>
      <vt:lpstr>ΗΛΙΚΙΕΣ ΕΩΣ 16 ΕΤΩΝ</vt:lpstr>
      <vt:lpstr>ΗΛΙΚΙΕΣ ΕΩΣ 16 ΕΤΩΝ</vt:lpstr>
      <vt:lpstr>ΗΛΙΚΙΕΣ ΕΩΣ 16 ΕΤΩΝ</vt:lpstr>
      <vt:lpstr>Προπόνηση Αντοχής  Παιδική και Εφηβική Ηλικία </vt:lpstr>
      <vt:lpstr>Παρουσίαση του PowerPoint</vt:lpstr>
      <vt:lpstr>ΠΡΟΠΟΝΗΣΗ ΕΝΗΛΙΚΩΝ </vt:lpstr>
      <vt:lpstr>ΠΡΟΠΟΝΗΣΗ ΕΝΗΛΙΚΩΝ </vt:lpstr>
      <vt:lpstr>ΠΡΟΠΟΝΗΣΗ ΕΝΗΛΙΚΩΝ</vt:lpstr>
      <vt:lpstr>ΠΡΟΠΟΝΗΣΗ ΕΝΗΛΙΚΩΝ</vt:lpstr>
      <vt:lpstr>ΠΡΟΠΟΝΗΣΗ ΕΝΗΛΙΚΩΝ</vt:lpstr>
      <vt:lpstr>ΠΡΟΠΟΝΗΣΗ ΕΝΗΛΙΚΩΝ</vt:lpstr>
      <vt:lpstr>ΠΡΟΠΟΝΗΣΗ ΕΝΗΛΙΚΩΝ</vt:lpstr>
      <vt:lpstr>ΠΡΟΠΟΝΗΣΗ ΕΝΗΛΙΚΩΝ</vt:lpstr>
      <vt:lpstr>ΠΡΟΠΟΝΗΣΗ ΕΝΗΛΙΚΩΝ</vt:lpstr>
      <vt:lpstr>ΠΡΟΠΟΝΗΣΗ ΕΝΗΛΙΚΩΝ </vt:lpstr>
      <vt:lpstr>ΠΡΟΠΟΝΗΣΗ ΕΝΗΛΙΚΩΝ </vt:lpstr>
      <vt:lpstr>ΠΡΟΠΟΝΗΣΗ ΕΝΗΛΙΚΩΝ</vt:lpstr>
      <vt:lpstr>ΠΡΟΠΟΝΗΣΗ ΕΝΗΛΙΚΩΝ</vt:lpstr>
      <vt:lpstr>ΟΜΑΛΗ ΕΝΤΑΞΗ ΜΑΘΗΤΗ ΣΤΟ ΤΜΗΜΑ</vt:lpstr>
      <vt:lpstr>ΟΜΑΛΗ ΕΝΤΑΞΗ ΜΑΘΗΤΗ ΣΤΟ ΤΜΗΜΑ</vt:lpstr>
      <vt:lpstr>ΟΜΑΛΗ ΕΝΤΑΞΗ ΜΑΘΗΤΗ ΣΤΟ ΤΜΗΜΑ</vt:lpstr>
      <vt:lpstr>ΟΜΑΛΗ ΕΝΤΑΞΗ ΜΑΘΗΤΗ ΣΤΟ ΤΜΗΜΑ</vt:lpstr>
      <vt:lpstr>ΟΜΑΛΗ ΕΝΤΑΞΗ ΜΑΘΗΤΗ ΣΤΟ ΤΜΗΜΑ</vt:lpstr>
      <vt:lpstr>ΟΜΑΛΗ ΕΝΤΑΞΗ ΜΑΘΗΤΗ ΣΤΟ ΤΜΗΜΑ</vt:lpstr>
      <vt:lpstr>ΟΜΑΛΗ ΕΝΤΑΞΗ ΜΑΘΗΤΗ ΣΤΟ ΤΜΗΜΑ</vt:lpstr>
      <vt:lpstr>ΟΜΑΛΗ ΕΝΤΑΞΗ ΤΟΥ ΜΑΘΗΤΗ ΣΤΟ ΤΜΗΜΑ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Προπόνηση με τα Παιδιά δε μοιάζει σε τίποτα με την Προπόνηση Ενηλίκων</dc:title>
  <dc:creator>d.zikopoulou</dc:creator>
  <cp:lastModifiedBy>Chrysa Retsa</cp:lastModifiedBy>
  <cp:revision>147</cp:revision>
  <dcterms:created xsi:type="dcterms:W3CDTF">2017-10-06T15:30:26Z</dcterms:created>
  <dcterms:modified xsi:type="dcterms:W3CDTF">2018-02-09T19:13:30Z</dcterms:modified>
</cp:coreProperties>
</file>