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sldIdLst>
    <p:sldId id="256" r:id="rId2"/>
    <p:sldId id="258" r:id="rId3"/>
    <p:sldId id="257" r:id="rId4"/>
    <p:sldId id="276" r:id="rId5"/>
    <p:sldId id="272" r:id="rId6"/>
    <p:sldId id="273" r:id="rId7"/>
    <p:sldId id="279" r:id="rId8"/>
    <p:sldId id="259" r:id="rId9"/>
    <p:sldId id="260" r:id="rId10"/>
    <p:sldId id="278" r:id="rId11"/>
    <p:sldId id="274" r:id="rId12"/>
    <p:sldId id="295" r:id="rId13"/>
    <p:sldId id="275" r:id="rId14"/>
    <p:sldId id="292" r:id="rId15"/>
    <p:sldId id="293" r:id="rId16"/>
    <p:sldId id="294" r:id="rId17"/>
    <p:sldId id="261" r:id="rId18"/>
    <p:sldId id="267" r:id="rId19"/>
    <p:sldId id="268" r:id="rId20"/>
    <p:sldId id="282" r:id="rId21"/>
    <p:sldId id="262" r:id="rId22"/>
    <p:sldId id="263" r:id="rId23"/>
    <p:sldId id="264" r:id="rId24"/>
    <p:sldId id="286" r:id="rId25"/>
    <p:sldId id="284" r:id="rId26"/>
    <p:sldId id="287" r:id="rId27"/>
    <p:sldId id="288" r:id="rId28"/>
    <p:sldId id="289" r:id="rId29"/>
    <p:sldId id="290" r:id="rId30"/>
    <p:sldId id="291" r:id="rId31"/>
    <p:sldId id="266" r:id="rId32"/>
    <p:sldId id="280" r:id="rId33"/>
    <p:sldId id="269" r:id="rId34"/>
    <p:sldId id="270" r:id="rId35"/>
    <p:sldId id="271" r:id="rId36"/>
    <p:sldId id="281" r:id="rId37"/>
    <p:sldId id="296" r:id="rId38"/>
    <p:sldId id="297" r:id="rId39"/>
    <p:sldId id="283" r:id="rId40"/>
    <p:sldId id="285" r:id="rId41"/>
    <p:sldId id="265" r:id="rId4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Άγνωστος χρήστης"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0E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10-11T19:44:44.403"/>
    </inkml:context>
    <inkml:brush xml:id="br0">
      <inkml:brushProperty name="width" value="0.3" units="cm"/>
      <inkml:brushProperty name="height" value="0.6" units="cm"/>
      <inkml:brushProperty name="color" value="#00FFFF"/>
      <inkml:brushProperty name="tip" value="rectangle"/>
      <inkml:brushProperty name="rasterOp" value="maskPen"/>
    </inkml:brush>
  </inkml:definitions>
  <inkml:trace contextRef="#ctx0" brushRef="#br0">58 1,'-53'0,"48"0,5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4516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18C79C5D-2A6F-F04D-97DA-BEF2467B64E4}" type="datetimeFigureOut">
              <a:rPr lang="en-US" dirty="0"/>
              <a:pPr/>
              <a:t>10/12/2017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7387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A1846-DA80-1C48-A609-854EA85C59AD}"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11232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l-GR"/>
              <a:t>Κάντε κλικ για να επεξεργαστείτε τον τίτλο υποδείγματος</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l-GR"/>
              <a:t>Επεξεργασία στυλ υποδείγματος κειμένου</a:t>
            </a:r>
          </a:p>
        </p:txBody>
      </p:sp>
      <p:sp>
        <p:nvSpPr>
          <p:cNvPr id="2" name="Date Placeholder 1"/>
          <p:cNvSpPr>
            <a:spLocks noGrp="1"/>
          </p:cNvSpPr>
          <p:nvPr>
            <p:ph type="dt" sz="half" idx="10"/>
          </p:nvPr>
        </p:nvSpPr>
        <p:spPr/>
        <p:txBody>
          <a:bodyPr/>
          <a:lstStyle/>
          <a:p>
            <a:fld id="{FBF54567-0DE4-3F47-BF90-CB84690072F9}" type="datetimeFigureOut">
              <a:rPr lang="en-US" dirty="0"/>
              <a:pPr/>
              <a:t>10/12/2017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69893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68250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9916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83393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A1846-DA80-1C48-A609-854EA85C59AD}" type="datetimeFigureOut">
              <a:rPr lang="en-US" dirty="0"/>
              <a:pPr/>
              <a:t>10/12/2017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6209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2725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25253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8497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87268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0DF5E60-9974-AC48-9591-99C2BB44B7CF}" type="datetimeFigureOut">
              <a:rPr lang="en-US" dirty="0"/>
              <a:pPr/>
              <a:t>10/12/2017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6435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10/12/2017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06279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10/12/2017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8439156"/>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810001" y="1449147"/>
            <a:ext cx="10572000" cy="2153035"/>
          </a:xfrm>
        </p:spPr>
        <p:txBody>
          <a:bodyPr/>
          <a:lstStyle/>
          <a:p>
            <a:r>
              <a:rPr lang="en-US" b="1" dirty="0">
                <a:solidFill>
                  <a:schemeClr val="bg1"/>
                </a:solidFill>
              </a:rPr>
              <a:t>TAE KWON DO </a:t>
            </a:r>
            <a:r>
              <a:rPr lang="el-GR" dirty="0">
                <a:solidFill>
                  <a:schemeClr val="bg1"/>
                </a:solidFill>
              </a:rPr>
              <a:t/>
            </a:r>
            <a:br>
              <a:rPr lang="el-GR" dirty="0">
                <a:solidFill>
                  <a:schemeClr val="bg1"/>
                </a:solidFill>
              </a:rPr>
            </a:br>
            <a:r>
              <a:rPr lang="el-GR" i="1" dirty="0">
                <a:solidFill>
                  <a:schemeClr val="bg1"/>
                </a:solidFill>
              </a:rPr>
              <a:t>ΣΤΗΝ ΕΙΔΙΚΗ ΑΓΩΓΗ</a:t>
            </a:r>
          </a:p>
        </p:txBody>
      </p:sp>
      <p:sp>
        <p:nvSpPr>
          <p:cNvPr id="3" name="Υπότιτλος 2"/>
          <p:cNvSpPr>
            <a:spLocks noGrp="1"/>
          </p:cNvSpPr>
          <p:nvPr>
            <p:ph type="subTitle" idx="1"/>
          </p:nvPr>
        </p:nvSpPr>
        <p:spPr>
          <a:xfrm>
            <a:off x="810001" y="5056910"/>
            <a:ext cx="10572000" cy="1593272"/>
          </a:xfrm>
        </p:spPr>
        <p:txBody>
          <a:bodyPr>
            <a:normAutofit/>
          </a:bodyPr>
          <a:lstStyle/>
          <a:p>
            <a:r>
              <a:rPr lang="el-GR" dirty="0">
                <a:solidFill>
                  <a:schemeClr val="bg1"/>
                </a:solidFill>
              </a:rPr>
              <a:t>ΕΙΣΗΓΗΤΗΣ </a:t>
            </a:r>
          </a:p>
          <a:p>
            <a:r>
              <a:rPr lang="el-GR" dirty="0">
                <a:solidFill>
                  <a:schemeClr val="bg1"/>
                </a:solidFill>
              </a:rPr>
              <a:t>ΡΕΤΣΑ ΧΡΥΣΟΥΛΑ</a:t>
            </a:r>
          </a:p>
          <a:p>
            <a:r>
              <a:rPr lang="el-GR" dirty="0">
                <a:solidFill>
                  <a:schemeClr val="bg1"/>
                </a:solidFill>
              </a:rPr>
              <a:t>ΦΥΣΙΚΟΣ , </a:t>
            </a:r>
            <a:r>
              <a:rPr lang="en-US" dirty="0">
                <a:solidFill>
                  <a:schemeClr val="bg1"/>
                </a:solidFill>
              </a:rPr>
              <a:t>MSc</a:t>
            </a:r>
            <a:r>
              <a:rPr lang="el-GR" dirty="0">
                <a:solidFill>
                  <a:schemeClr val="bg1"/>
                </a:solidFill>
              </a:rPr>
              <a:t> ΕΙΔΙΚΗ ΕΚΠΑΙΔΕΥΣΗ</a:t>
            </a:r>
          </a:p>
        </p:txBody>
      </p:sp>
    </p:spTree>
    <p:extLst>
      <p:ext uri="{BB962C8B-B14F-4D97-AF65-F5344CB8AC3E}">
        <p14:creationId xmlns:p14="http://schemas.microsoft.com/office/powerpoint/2010/main" val="1696840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ΝΟΗΤΙΚΗ ΥΣΤΕΡΗΣΗ </a:t>
            </a:r>
          </a:p>
        </p:txBody>
      </p:sp>
      <p:sp>
        <p:nvSpPr>
          <p:cNvPr id="3" name="Θέση περιεχομένου 2"/>
          <p:cNvSpPr>
            <a:spLocks noGrp="1"/>
          </p:cNvSpPr>
          <p:nvPr>
            <p:ph idx="1"/>
          </p:nvPr>
        </p:nvSpPr>
        <p:spPr>
          <a:xfrm>
            <a:off x="583184" y="2596359"/>
            <a:ext cx="10554574" cy="4095386"/>
          </a:xfrm>
        </p:spPr>
        <p:txBody>
          <a:bodyPr>
            <a:normAutofit/>
          </a:bodyPr>
          <a:lstStyle/>
          <a:p>
            <a:pPr marL="0" indent="0">
              <a:buNone/>
            </a:pPr>
            <a:r>
              <a:rPr lang="el-GR" sz="2000" b="1" dirty="0">
                <a:solidFill>
                  <a:schemeClr val="bg1"/>
                </a:solidFill>
              </a:rPr>
              <a:t>ΠΡΟΣΕΓΓΙΣΗ ΔΙΔΑΣΚΑΛΙΑΣ: </a:t>
            </a:r>
          </a:p>
          <a:p>
            <a:r>
              <a:rPr lang="el-GR" sz="2000" dirty="0">
                <a:solidFill>
                  <a:schemeClr val="bg1"/>
                </a:solidFill>
              </a:rPr>
              <a:t>ΕΦΑΡΜΟΓΗ ΤΑΚΤΙΚΗΣ ΜΙΚΡΩΝ ΒΗΜΑΤΩΝ ΣΤΗ ΔΙΔΑΣΚΑΛΙΑ</a:t>
            </a:r>
          </a:p>
          <a:p>
            <a:r>
              <a:rPr lang="el-GR" sz="2000" dirty="0">
                <a:solidFill>
                  <a:schemeClr val="bg1"/>
                </a:solidFill>
              </a:rPr>
              <a:t>ΑΦΙΕΡΩΣΗ ΑΥΞΗΜΕΝΟΥ ΧΡΟΝΟΥ ΕΝΕΡΓΕΙΩΝ </a:t>
            </a:r>
          </a:p>
          <a:p>
            <a:r>
              <a:rPr lang="el-GR" sz="2000" dirty="0">
                <a:solidFill>
                  <a:schemeClr val="bg1"/>
                </a:solidFill>
              </a:rPr>
              <a:t>ΠΟΛΥΑΙΣΘΗΤΗΡΙΑΚΗ ΠΡΟΣΕΓΓΙΣΗ ΔΙΔΑΣΚΑΛΙΑΣ, </a:t>
            </a:r>
          </a:p>
          <a:p>
            <a:r>
              <a:rPr lang="el-GR" sz="2000" dirty="0" smtClean="0">
                <a:solidFill>
                  <a:schemeClr val="bg1"/>
                </a:solidFill>
              </a:rPr>
              <a:t>ΕΝΘΑΡΡΥΝΣΗ ΤΩΝ ΜΑΘΗΤΩΝ </a:t>
            </a:r>
            <a:r>
              <a:rPr lang="el-GR" sz="2000" dirty="0">
                <a:solidFill>
                  <a:schemeClr val="bg1"/>
                </a:solidFill>
              </a:rPr>
              <a:t>ΝΑ ΣΚΕΦΤΟΝΤΑΙ ΜΕ ΜΟΡΦΗ ΕΝΕΡΓΗΜΑΤΟΣ ( ΤΙ ΘΑ ΚΑΝΩ, ΠΩΣ, ΓΙΑΤΙ , ΚΑΘΕ ΠΟΤΕ)</a:t>
            </a:r>
          </a:p>
          <a:p>
            <a:r>
              <a:rPr lang="el-GR" sz="2000" dirty="0">
                <a:solidFill>
                  <a:schemeClr val="bg1"/>
                </a:solidFill>
              </a:rPr>
              <a:t>ΣΥΝΕΧΗΣ ΕΠΙΒΡΑΒΕΥΣΗ ΓΙΑ ΕΝΙΣΧΥΣΗ ΤΟΥ ΣΥΝΑΙΣΘΗΜΑΤΟΣ</a:t>
            </a:r>
          </a:p>
          <a:p>
            <a:r>
              <a:rPr lang="el-GR" sz="2000" dirty="0">
                <a:solidFill>
                  <a:schemeClr val="bg1"/>
                </a:solidFill>
              </a:rPr>
              <a:t>ΣΥΧΝΑ ΔΙΑΛΕΙΜΜΑΤΑ</a:t>
            </a:r>
          </a:p>
          <a:p>
            <a:r>
              <a:rPr lang="el-GR" sz="2000" dirty="0">
                <a:solidFill>
                  <a:schemeClr val="bg1"/>
                </a:solidFill>
              </a:rPr>
              <a:t>ΕΝΑΛΛΑΓΗ ΠΡΟΠΟΝΗΣΗΣ ΠΑΙΧΝΙΔΙΟΥ</a:t>
            </a:r>
          </a:p>
          <a:p>
            <a:endParaRPr lang="el-GR" dirty="0"/>
          </a:p>
        </p:txBody>
      </p:sp>
    </p:spTree>
    <p:extLst>
      <p:ext uri="{BB962C8B-B14F-4D97-AF65-F5344CB8AC3E}">
        <p14:creationId xmlns:p14="http://schemas.microsoft.com/office/powerpoint/2010/main" val="93369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ΔΥΣΚΟΛΙΕΣ </a:t>
            </a:r>
            <a:br>
              <a:rPr lang="el-GR" b="1" dirty="0">
                <a:solidFill>
                  <a:schemeClr val="bg1"/>
                </a:solidFill>
              </a:rPr>
            </a:br>
            <a:r>
              <a:rPr lang="el-GR" b="1" dirty="0">
                <a:solidFill>
                  <a:schemeClr val="bg1"/>
                </a:solidFill>
              </a:rPr>
              <a:t>ΣΥΝΔΡΟΜΟ </a:t>
            </a:r>
            <a:r>
              <a:rPr lang="en-US" b="1" dirty="0">
                <a:solidFill>
                  <a:schemeClr val="bg1"/>
                </a:solidFill>
              </a:rPr>
              <a:t>DOWN </a:t>
            </a:r>
            <a:endParaRPr lang="el-GR" b="1" dirty="0">
              <a:solidFill>
                <a:schemeClr val="bg1"/>
              </a:solidFill>
            </a:endParaRPr>
          </a:p>
        </p:txBody>
      </p:sp>
      <p:sp>
        <p:nvSpPr>
          <p:cNvPr id="3" name="Θέση περιεχομένου 2"/>
          <p:cNvSpPr>
            <a:spLocks noGrp="1"/>
          </p:cNvSpPr>
          <p:nvPr>
            <p:ph idx="1"/>
          </p:nvPr>
        </p:nvSpPr>
        <p:spPr/>
        <p:txBody>
          <a:bodyPr/>
          <a:lstStyle/>
          <a:p>
            <a:pPr marL="0" indent="0">
              <a:buNone/>
            </a:pPr>
            <a:r>
              <a:rPr lang="el-GR" sz="2000" b="1" dirty="0">
                <a:solidFill>
                  <a:schemeClr val="bg1"/>
                </a:solidFill>
              </a:rPr>
              <a:t>ΧΑΡΑΚΤΗΡΙΣΤΙΚΑ:</a:t>
            </a:r>
          </a:p>
          <a:p>
            <a:r>
              <a:rPr lang="el-GR" sz="2000" dirty="0">
                <a:solidFill>
                  <a:schemeClr val="bg1"/>
                </a:solidFill>
              </a:rPr>
              <a:t>ΓΝΩΣΤΙΚΗ ΔΥΣΛΕΙΤΟΥΡΓΙΑ, ΗΠΙΑ Ή ΠΕΡΙΣΣΟΤΕΡΟ ΣΟΒΑΡΗ</a:t>
            </a:r>
          </a:p>
          <a:p>
            <a:r>
              <a:rPr lang="el-GR" sz="2000" dirty="0">
                <a:solidFill>
                  <a:schemeClr val="bg1"/>
                </a:solidFill>
              </a:rPr>
              <a:t>ΓΕΝΕΤΙΚΕΣ ΑΝΩΜΑΛΙΕΣ</a:t>
            </a:r>
          </a:p>
          <a:p>
            <a:r>
              <a:rPr lang="el-GR" sz="2000" dirty="0">
                <a:solidFill>
                  <a:schemeClr val="bg1"/>
                </a:solidFill>
              </a:rPr>
              <a:t>ΔΥΣΚΟΛΕΣ ΚΑΤΑΣΤΑΣΕΙΣ ΥΓΕΙΑΣ, ΑΝΩΜΑΛΙΕΣ ΤΗΣ ΚΑΡΔΙΑΣ, ΔΙΑΤΑΡΑΧΕΣ ΘΥΡΕΟΕΙΔΟΥΣ</a:t>
            </a:r>
          </a:p>
          <a:p>
            <a:r>
              <a:rPr lang="el-GR" sz="2000" dirty="0">
                <a:solidFill>
                  <a:schemeClr val="bg1"/>
                </a:solidFill>
              </a:rPr>
              <a:t>ΜΥΙΚΗ ΑΔΥΝΑΜΙΑ</a:t>
            </a:r>
          </a:p>
          <a:p>
            <a:r>
              <a:rPr lang="el-GR" sz="2000" dirty="0">
                <a:solidFill>
                  <a:schemeClr val="bg1"/>
                </a:solidFill>
              </a:rPr>
              <a:t>ΜΗ ΕΠΙΤΕΥΞΗ ΑΝΑΠΤΥΞΗΣ ΛΕΠΤΩΝ ΚΙΝΗΤΙΚΩΝ ΔΕΞΙΟΤΗΤΩΝ</a:t>
            </a:r>
            <a:r>
              <a:rPr lang="el-GR" dirty="0"/>
              <a:t> </a:t>
            </a:r>
          </a:p>
        </p:txBody>
      </p:sp>
    </p:spTree>
    <p:extLst>
      <p:ext uri="{BB962C8B-B14F-4D97-AF65-F5344CB8AC3E}">
        <p14:creationId xmlns:p14="http://schemas.microsoft.com/office/powerpoint/2010/main" val="78858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ΔΥΣΚΟΛΙΕΣ </a:t>
            </a:r>
            <a:br>
              <a:rPr lang="el-GR" b="1" dirty="0">
                <a:solidFill>
                  <a:schemeClr val="bg1"/>
                </a:solidFill>
              </a:rPr>
            </a:br>
            <a:r>
              <a:rPr lang="el-GR" b="1" dirty="0">
                <a:solidFill>
                  <a:schemeClr val="bg1"/>
                </a:solidFill>
              </a:rPr>
              <a:t>ΣΥΝΔΡΟΜΟ </a:t>
            </a:r>
            <a:r>
              <a:rPr lang="en-US" b="1" dirty="0">
                <a:solidFill>
                  <a:schemeClr val="bg1"/>
                </a:solidFill>
              </a:rPr>
              <a:t>DOWN </a:t>
            </a:r>
            <a:endParaRPr lang="el-GR" b="1" dirty="0">
              <a:solidFill>
                <a:schemeClr val="bg1"/>
              </a:solidFill>
            </a:endParaRPr>
          </a:p>
        </p:txBody>
      </p:sp>
      <p:sp>
        <p:nvSpPr>
          <p:cNvPr id="3" name="Θέση περιεχομένου 2"/>
          <p:cNvSpPr>
            <a:spLocks noGrp="1"/>
          </p:cNvSpPr>
          <p:nvPr>
            <p:ph idx="1"/>
          </p:nvPr>
        </p:nvSpPr>
        <p:spPr/>
        <p:txBody>
          <a:bodyPr>
            <a:normAutofit/>
          </a:bodyPr>
          <a:lstStyle/>
          <a:p>
            <a:pPr marL="0" indent="0">
              <a:buNone/>
            </a:pPr>
            <a:r>
              <a:rPr lang="el-GR" sz="2000" b="1" dirty="0">
                <a:solidFill>
                  <a:schemeClr val="bg1"/>
                </a:solidFill>
              </a:rPr>
              <a:t>ΠΡΟΣΕΓΓΙΣΗ ΔΙΔΑΣΚΑΛΙΑΣ: </a:t>
            </a:r>
          </a:p>
          <a:p>
            <a:r>
              <a:rPr lang="el-GR" sz="2000" dirty="0">
                <a:solidFill>
                  <a:schemeClr val="bg1"/>
                </a:solidFill>
              </a:rPr>
              <a:t>ΔΙΑΔΡΑΣΤΙΚΟ ΠΑΙΧΝΙΔΙ</a:t>
            </a:r>
          </a:p>
          <a:p>
            <a:r>
              <a:rPr lang="el-GR" sz="2000" dirty="0">
                <a:solidFill>
                  <a:schemeClr val="bg1"/>
                </a:solidFill>
              </a:rPr>
              <a:t>ΣΥΧΝΗ ΕΠΑΝΑΛΗΨΗ ΤΩΝ ΚΙΝΗΣΕΩΝ </a:t>
            </a:r>
          </a:p>
          <a:p>
            <a:r>
              <a:rPr lang="el-GR" sz="2000" dirty="0">
                <a:solidFill>
                  <a:schemeClr val="bg1"/>
                </a:solidFill>
              </a:rPr>
              <a:t>ΣΥΝΕΧΗΣ ΕΠΙΒΡΑΒΕΥΣΗ </a:t>
            </a:r>
          </a:p>
          <a:p>
            <a:r>
              <a:rPr lang="el-GR" sz="2000" dirty="0">
                <a:solidFill>
                  <a:schemeClr val="bg1"/>
                </a:solidFill>
              </a:rPr>
              <a:t>ΣΥΧΝΑ ΔΙΑΛΕΙΜΜΑΤΑ </a:t>
            </a:r>
            <a:endParaRPr lang="el-GR" sz="2000" dirty="0" smtClean="0">
              <a:solidFill>
                <a:schemeClr val="bg1"/>
              </a:solidFill>
            </a:endParaRPr>
          </a:p>
          <a:p>
            <a:r>
              <a:rPr lang="el-GR" sz="2000" dirty="0" smtClean="0">
                <a:solidFill>
                  <a:schemeClr val="bg1"/>
                </a:solidFill>
              </a:rPr>
              <a:t>ΕΝΑΛΛΑΓΗ ΠΡΟΠΟΜΗΣΗΣ ΠΑΙΧΝΙΔΙΟΥ</a:t>
            </a:r>
            <a:endParaRPr lang="el-GR" sz="2000" dirty="0">
              <a:solidFill>
                <a:schemeClr val="bg1"/>
              </a:solidFill>
            </a:endParaRPr>
          </a:p>
        </p:txBody>
      </p:sp>
    </p:spTree>
    <p:extLst>
      <p:ext uri="{BB962C8B-B14F-4D97-AF65-F5344CB8AC3E}">
        <p14:creationId xmlns:p14="http://schemas.microsoft.com/office/powerpoint/2010/main" val="375262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ΑΥΤΙΣΜΟΣ </a:t>
            </a:r>
          </a:p>
        </p:txBody>
      </p:sp>
      <p:sp>
        <p:nvSpPr>
          <p:cNvPr id="3" name="Θέση περιεχομένου 2"/>
          <p:cNvSpPr>
            <a:spLocks noGrp="1"/>
          </p:cNvSpPr>
          <p:nvPr>
            <p:ph idx="1"/>
          </p:nvPr>
        </p:nvSpPr>
        <p:spPr>
          <a:xfrm>
            <a:off x="818712" y="2222287"/>
            <a:ext cx="10554574" cy="4455604"/>
          </a:xfrm>
        </p:spPr>
        <p:txBody>
          <a:bodyPr>
            <a:normAutofit lnSpcReduction="10000"/>
          </a:bodyPr>
          <a:lstStyle/>
          <a:p>
            <a:pPr marL="0" indent="0">
              <a:buNone/>
            </a:pPr>
            <a:r>
              <a:rPr lang="el-GR" sz="2200" b="1" dirty="0">
                <a:solidFill>
                  <a:schemeClr val="bg1"/>
                </a:solidFill>
              </a:rPr>
              <a:t>ΧΑΡΑΚΤΗΡΙΣΤΙΚΑ:</a:t>
            </a:r>
          </a:p>
          <a:p>
            <a:r>
              <a:rPr lang="el-GR" sz="2200" dirty="0" smtClean="0">
                <a:solidFill>
                  <a:schemeClr val="bg1"/>
                </a:solidFill>
              </a:rPr>
              <a:t>ΑΠΟΦΥΓΗ </a:t>
            </a:r>
            <a:r>
              <a:rPr lang="el-GR" sz="2200" dirty="0">
                <a:solidFill>
                  <a:schemeClr val="bg1"/>
                </a:solidFill>
              </a:rPr>
              <a:t>ΒΛΕΜΜΑΤΙΚΗ ΕΠΑΦΗ</a:t>
            </a:r>
          </a:p>
          <a:p>
            <a:r>
              <a:rPr lang="el-GR" sz="2200" dirty="0" smtClean="0">
                <a:solidFill>
                  <a:schemeClr val="bg1"/>
                </a:solidFill>
              </a:rPr>
              <a:t>ΑΠΟΦΥΓΗ </a:t>
            </a:r>
            <a:r>
              <a:rPr lang="el-GR" sz="2200" dirty="0">
                <a:solidFill>
                  <a:schemeClr val="bg1"/>
                </a:solidFill>
              </a:rPr>
              <a:t>ΣΩΜΑΤΙΚΗ ΕΠΑΦΗ</a:t>
            </a:r>
          </a:p>
          <a:p>
            <a:r>
              <a:rPr lang="el-GR" sz="2200" dirty="0" smtClean="0">
                <a:solidFill>
                  <a:schemeClr val="bg1"/>
                </a:solidFill>
              </a:rPr>
              <a:t>ΑΡΝΗΣΗ ΓΙΑ</a:t>
            </a:r>
            <a:r>
              <a:rPr lang="el-GR" sz="2200" dirty="0">
                <a:solidFill>
                  <a:schemeClr val="bg1"/>
                </a:solidFill>
              </a:rPr>
              <a:t> </a:t>
            </a:r>
            <a:r>
              <a:rPr lang="el-GR" sz="2200" dirty="0" smtClean="0">
                <a:solidFill>
                  <a:schemeClr val="bg1"/>
                </a:solidFill>
              </a:rPr>
              <a:t>ΠΑΙΧΝΙΔΙ</a:t>
            </a:r>
            <a:endParaRPr lang="el-GR" sz="2200" dirty="0">
              <a:solidFill>
                <a:schemeClr val="bg1"/>
              </a:solidFill>
            </a:endParaRPr>
          </a:p>
          <a:p>
            <a:r>
              <a:rPr lang="el-GR" sz="2200" dirty="0" smtClean="0">
                <a:solidFill>
                  <a:schemeClr val="bg1"/>
                </a:solidFill>
              </a:rPr>
              <a:t>ΑΠΟΜΟΝΩΣΗ, δείχνοντας να μην έχει ανάγκη ούτε τους ίδιους τους γονείς</a:t>
            </a:r>
            <a:endParaRPr lang="el-GR" sz="2200" dirty="0">
              <a:solidFill>
                <a:schemeClr val="bg1"/>
              </a:solidFill>
            </a:endParaRPr>
          </a:p>
          <a:p>
            <a:r>
              <a:rPr lang="el-GR" sz="2200" dirty="0" smtClean="0">
                <a:solidFill>
                  <a:schemeClr val="bg1"/>
                </a:solidFill>
              </a:rPr>
              <a:t>ΔΥΣΚΟΛΗ ΚΟΙΝΩΝΙΚΟΠΟΙΗΣΗ</a:t>
            </a:r>
            <a:endParaRPr lang="el-GR" sz="2200" dirty="0">
              <a:solidFill>
                <a:schemeClr val="bg1"/>
              </a:solidFill>
            </a:endParaRPr>
          </a:p>
          <a:p>
            <a:r>
              <a:rPr lang="el-GR" sz="2200" dirty="0" smtClean="0">
                <a:solidFill>
                  <a:schemeClr val="bg1"/>
                </a:solidFill>
              </a:rPr>
              <a:t>ΜΗ ΚΑΤΑΝΟΗΣΗ ΣΥΝΑΙΣΘΗΜΑΤΩΝ</a:t>
            </a:r>
            <a:endParaRPr lang="el-GR" sz="2200" dirty="0">
              <a:solidFill>
                <a:schemeClr val="bg1"/>
              </a:solidFill>
            </a:endParaRPr>
          </a:p>
          <a:p>
            <a:r>
              <a:rPr lang="el-GR" sz="2200" dirty="0" smtClean="0">
                <a:solidFill>
                  <a:schemeClr val="bg1"/>
                </a:solidFill>
              </a:rPr>
              <a:t>ΑΠΑΘΕΙΑ </a:t>
            </a:r>
            <a:r>
              <a:rPr lang="el-GR" sz="2200" dirty="0">
                <a:solidFill>
                  <a:schemeClr val="bg1"/>
                </a:solidFill>
              </a:rPr>
              <a:t>ΣΕ </a:t>
            </a:r>
            <a:r>
              <a:rPr lang="el-GR" sz="2200" dirty="0" smtClean="0">
                <a:solidFill>
                  <a:schemeClr val="bg1"/>
                </a:solidFill>
              </a:rPr>
              <a:t>ΗΧΟΥΣ Ή ΕΝΤΟΝΗ ΕΝΟΧΛΗΣΗ </a:t>
            </a:r>
            <a:r>
              <a:rPr lang="el-GR" sz="2200" dirty="0">
                <a:solidFill>
                  <a:schemeClr val="bg1"/>
                </a:solidFill>
              </a:rPr>
              <a:t>ΑΠΌ ΥΠΕΡΒΟΛΙΚΟ </a:t>
            </a:r>
            <a:r>
              <a:rPr lang="el-GR" sz="2200" dirty="0" smtClean="0">
                <a:solidFill>
                  <a:schemeClr val="bg1"/>
                </a:solidFill>
              </a:rPr>
              <a:t>ΘΟΡΥΒΟ, γαύγισμα σκύλου, συναγερμός κ.α. </a:t>
            </a:r>
            <a:endParaRPr lang="el-GR" sz="2200" dirty="0">
              <a:solidFill>
                <a:schemeClr val="bg1"/>
              </a:solidFill>
            </a:endParaRPr>
          </a:p>
          <a:p>
            <a:r>
              <a:rPr lang="el-GR" sz="2200" dirty="0">
                <a:solidFill>
                  <a:schemeClr val="bg1"/>
                </a:solidFill>
              </a:rPr>
              <a:t>ΕΠΑΝΑΛΛΑΜΒΑΝΟΜΕΝΕΣ ΚΙΝΗΣΕΙΣ</a:t>
            </a:r>
            <a:r>
              <a:rPr lang="el-GR" sz="2200" dirty="0"/>
              <a:t> </a:t>
            </a:r>
          </a:p>
          <a:p>
            <a:pPr marL="0" indent="0">
              <a:buNone/>
            </a:pPr>
            <a:endParaRPr lang="el-GR" dirty="0"/>
          </a:p>
        </p:txBody>
      </p:sp>
    </p:spTree>
    <p:extLst>
      <p:ext uri="{BB962C8B-B14F-4D97-AF65-F5344CB8AC3E}">
        <p14:creationId xmlns:p14="http://schemas.microsoft.com/office/powerpoint/2010/main" val="254073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dissolv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ΑΥΤΙΣΜΟΣ </a:t>
            </a:r>
          </a:p>
        </p:txBody>
      </p:sp>
      <p:sp>
        <p:nvSpPr>
          <p:cNvPr id="3" name="Θέση περιεχομένου 2"/>
          <p:cNvSpPr>
            <a:spLocks noGrp="1"/>
          </p:cNvSpPr>
          <p:nvPr>
            <p:ph idx="1"/>
          </p:nvPr>
        </p:nvSpPr>
        <p:spPr/>
        <p:txBody>
          <a:bodyPr>
            <a:normAutofit/>
          </a:bodyPr>
          <a:lstStyle/>
          <a:p>
            <a:pPr marL="0" indent="0">
              <a:buNone/>
            </a:pPr>
            <a:r>
              <a:rPr lang="el-GR" sz="2000" dirty="0">
                <a:solidFill>
                  <a:schemeClr val="bg1"/>
                </a:solidFill>
              </a:rPr>
              <a:t>ΔΥΣΚΟΛΙΕΣ: </a:t>
            </a:r>
          </a:p>
          <a:p>
            <a:r>
              <a:rPr lang="el-GR" sz="2000" dirty="0">
                <a:solidFill>
                  <a:schemeClr val="bg1"/>
                </a:solidFill>
              </a:rPr>
              <a:t>ΕΛΛΕΙΨΗ ΙΣΟΡΡΟΠΙΑΣ </a:t>
            </a:r>
          </a:p>
          <a:p>
            <a:r>
              <a:rPr lang="el-GR" sz="2000" dirty="0">
                <a:solidFill>
                  <a:schemeClr val="bg1"/>
                </a:solidFill>
              </a:rPr>
              <a:t>ΥΠΕΡΔΡΑΣΤΗΡΙΟΤΗΤΑ</a:t>
            </a:r>
          </a:p>
          <a:p>
            <a:r>
              <a:rPr lang="el-GR" sz="2000" dirty="0" smtClean="0">
                <a:solidFill>
                  <a:schemeClr val="bg1"/>
                </a:solidFill>
              </a:rPr>
              <a:t>ΑΝΑΣΤΑΤΩΣΗ ΟΤΑΝ ΑΛΛΑΞΟΥΝ </a:t>
            </a:r>
            <a:r>
              <a:rPr lang="el-GR" sz="2000" dirty="0">
                <a:solidFill>
                  <a:schemeClr val="bg1"/>
                </a:solidFill>
              </a:rPr>
              <a:t>ΟΙ ΣΥΓΚΕΚΡΙΜΕΝΕΣ ΣΥΝΗΘΕΙΕΣ ΠΟΥ ΑΚΟΛΟΥΘΟΥΝ</a:t>
            </a:r>
          </a:p>
          <a:p>
            <a:r>
              <a:rPr lang="el-GR" sz="2000" dirty="0">
                <a:solidFill>
                  <a:schemeClr val="bg1"/>
                </a:solidFill>
              </a:rPr>
              <a:t>ΞΕΣΠΑΣΜΑΤΑ ΟΡΓΗΣ </a:t>
            </a:r>
          </a:p>
          <a:p>
            <a:r>
              <a:rPr lang="el-GR" sz="2000" dirty="0">
                <a:solidFill>
                  <a:schemeClr val="bg1"/>
                </a:solidFill>
              </a:rPr>
              <a:t>ΑΥΤΟΚΑΤΑΣΤΡΟΦΗ </a:t>
            </a:r>
          </a:p>
        </p:txBody>
      </p:sp>
      <mc:AlternateContent xmlns:mc="http://schemas.openxmlformats.org/markup-compatibility/2006" xmlns:p14="http://schemas.microsoft.com/office/powerpoint/2010/main">
        <mc:Choice Requires="p14">
          <p:contentPart p14:bwMode="auto" r:id="rId2">
            <p14:nvContentPartPr>
              <p14:cNvPr id="4" name="Γραφή 3">
                <a:extLst>
                  <a:ext uri="{FF2B5EF4-FFF2-40B4-BE49-F238E27FC236}">
                    <a16:creationId xmlns:a16="http://schemas.microsoft.com/office/drawing/2014/main" xmlns="" id="{AEEB9035-7F70-8E4D-BE16-0ECB0D5A03B1}"/>
                  </a:ext>
                </a:extLst>
              </p14:cNvPr>
              <p14:cNvContentPartPr/>
              <p14:nvPr/>
            </p14:nvContentPartPr>
            <p14:xfrm>
              <a:off x="8721520" y="-2743715"/>
              <a:ext cx="21240" cy="360"/>
            </p14:xfrm>
          </p:contentPart>
        </mc:Choice>
        <mc:Fallback xmlns="">
          <p:pic>
            <p:nvPicPr>
              <p:cNvPr id="4" name="Γραφή 3">
                <a:extLst>
                  <a:ext uri="{FF2B5EF4-FFF2-40B4-BE49-F238E27FC236}">
                    <a16:creationId xmlns:a16="http://schemas.microsoft.com/office/drawing/2014/main" id="{AEEB9035-7F70-8E4D-BE16-0ECB0D5A03B1}"/>
                  </a:ext>
                </a:extLst>
              </p:cNvPr>
              <p:cNvPicPr/>
              <p:nvPr/>
            </p:nvPicPr>
            <p:blipFill>
              <a:blip r:embed="rId3"/>
              <a:stretch>
                <a:fillRect/>
              </a:stretch>
            </p:blipFill>
            <p:spPr>
              <a:xfrm>
                <a:off x="8667520" y="-2851355"/>
                <a:ext cx="128880" cy="216000"/>
              </a:xfrm>
              <a:prstGeom prst="rect">
                <a:avLst/>
              </a:prstGeom>
            </p:spPr>
          </p:pic>
        </mc:Fallback>
      </mc:AlternateContent>
    </p:spTree>
    <p:extLst>
      <p:ext uri="{BB962C8B-B14F-4D97-AF65-F5344CB8AC3E}">
        <p14:creationId xmlns:p14="http://schemas.microsoft.com/office/powerpoint/2010/main" val="322965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1288" y="447188"/>
            <a:ext cx="10571998" cy="970450"/>
          </a:xfrm>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ΑΥΤΙΣΜΟΣ </a:t>
            </a:r>
          </a:p>
        </p:txBody>
      </p:sp>
      <p:sp>
        <p:nvSpPr>
          <p:cNvPr id="3" name="Θέση περιεχομένου 2"/>
          <p:cNvSpPr>
            <a:spLocks noGrp="1"/>
          </p:cNvSpPr>
          <p:nvPr>
            <p:ph idx="1"/>
          </p:nvPr>
        </p:nvSpPr>
        <p:spPr>
          <a:xfrm>
            <a:off x="583184" y="2568650"/>
            <a:ext cx="10554574" cy="3929131"/>
          </a:xfrm>
        </p:spPr>
        <p:txBody>
          <a:bodyPr>
            <a:normAutofit fontScale="92500" lnSpcReduction="10000"/>
          </a:bodyPr>
          <a:lstStyle/>
          <a:p>
            <a:pPr marL="0" indent="0">
              <a:buNone/>
            </a:pPr>
            <a:r>
              <a:rPr lang="el-GR" sz="2000" b="1" dirty="0">
                <a:solidFill>
                  <a:schemeClr val="bg1"/>
                </a:solidFill>
              </a:rPr>
              <a:t>ΠΡΟΣΕΓΓΙΣΗ ΔΙΔΑΣΚΑΛΙΑΣ:</a:t>
            </a:r>
          </a:p>
          <a:p>
            <a:r>
              <a:rPr lang="el-GR" sz="2000" dirty="0" smtClean="0">
                <a:solidFill>
                  <a:schemeClr val="bg1"/>
                </a:solidFill>
              </a:rPr>
              <a:t>ΑΝΤΑΠΟΚΡΙΣΗ </a:t>
            </a:r>
            <a:r>
              <a:rPr lang="el-GR" sz="2000" dirty="0">
                <a:solidFill>
                  <a:schemeClr val="bg1"/>
                </a:solidFill>
              </a:rPr>
              <a:t>ΣΤΙΣ ΑΝΑΓΚΕΣ ΤΟΥ </a:t>
            </a:r>
          </a:p>
          <a:p>
            <a:r>
              <a:rPr lang="el-GR" sz="2000" dirty="0" smtClean="0">
                <a:solidFill>
                  <a:schemeClr val="bg1"/>
                </a:solidFill>
              </a:rPr>
              <a:t>ΑΞΙΟΠΟΙΗΣΗ ΤΩΝ ΕΝΔΙΑΦΕΡΟΝΤΩΝ </a:t>
            </a:r>
            <a:r>
              <a:rPr lang="el-GR" sz="2000" dirty="0">
                <a:solidFill>
                  <a:schemeClr val="bg1"/>
                </a:solidFill>
              </a:rPr>
              <a:t>ΤΟΥ</a:t>
            </a:r>
          </a:p>
          <a:p>
            <a:r>
              <a:rPr lang="el-GR" sz="2000" dirty="0" smtClean="0">
                <a:solidFill>
                  <a:schemeClr val="bg1"/>
                </a:solidFill>
              </a:rPr>
              <a:t>ΔΟΜΗΜΕΝΟ </a:t>
            </a:r>
            <a:r>
              <a:rPr lang="el-GR" sz="2000" dirty="0">
                <a:solidFill>
                  <a:schemeClr val="bg1"/>
                </a:solidFill>
              </a:rPr>
              <a:t>ΜΑΘΗΣΙΑΚΟ ΠΕΡΙΒΑΛΛΟΝ</a:t>
            </a:r>
          </a:p>
          <a:p>
            <a:r>
              <a:rPr lang="el-GR" sz="2000" dirty="0">
                <a:solidFill>
                  <a:schemeClr val="bg1"/>
                </a:solidFill>
              </a:rPr>
              <a:t>ΚΑΤΑΝΟΗΣΗ ΤΟΥ ΠΕΡΙΒΑΛΛΟΝΤΟΣ ΠΟΥ </a:t>
            </a:r>
            <a:r>
              <a:rPr lang="el-GR" sz="2000" dirty="0" smtClean="0">
                <a:solidFill>
                  <a:schemeClr val="bg1"/>
                </a:solidFill>
              </a:rPr>
              <a:t>ΔΡΑΣΤΗΡΙΟΠΟΙΕΙΤΑΙ, το ελέγχει και γίνεται αυτόνομος</a:t>
            </a:r>
            <a:endParaRPr lang="el-GR" sz="2000" dirty="0">
              <a:solidFill>
                <a:schemeClr val="bg1"/>
              </a:solidFill>
            </a:endParaRPr>
          </a:p>
          <a:p>
            <a:r>
              <a:rPr lang="el-GR" sz="2000" dirty="0">
                <a:solidFill>
                  <a:schemeClr val="bg1"/>
                </a:solidFill>
              </a:rPr>
              <a:t>ΣΤΑΘΕΡΟ ΠΡΟΓΡΑΜΜΑ ΔΡΑΣΤΗΡΙΟΤΗΤΩΝ ΗΜΕΡΙΣΙΟ Ή ΚΑΙ </a:t>
            </a:r>
            <a:r>
              <a:rPr lang="el-GR" sz="2000" dirty="0" smtClean="0">
                <a:solidFill>
                  <a:schemeClr val="bg1"/>
                </a:solidFill>
              </a:rPr>
              <a:t>ΕΒΔΟΜΑΔΙΑΙΟ, μειώνεται το άγχος του και η </a:t>
            </a:r>
            <a:r>
              <a:rPr lang="el-GR" sz="2000" dirty="0" err="1" smtClean="0">
                <a:solidFill>
                  <a:schemeClr val="bg1"/>
                </a:solidFill>
              </a:rPr>
              <a:t>σύγχιση</a:t>
            </a:r>
            <a:endParaRPr lang="el-GR" sz="2000" dirty="0">
              <a:solidFill>
                <a:schemeClr val="bg1"/>
              </a:solidFill>
            </a:endParaRPr>
          </a:p>
          <a:p>
            <a:r>
              <a:rPr lang="el-GR" sz="2000" dirty="0">
                <a:solidFill>
                  <a:schemeClr val="bg1"/>
                </a:solidFill>
              </a:rPr>
              <a:t>ΕΝΑΛΛΑΚΤΙΚΟΙ ΤΡΟΠΟΙ </a:t>
            </a:r>
            <a:r>
              <a:rPr lang="el-GR" sz="2000" dirty="0" smtClean="0">
                <a:solidFill>
                  <a:schemeClr val="bg1"/>
                </a:solidFill>
              </a:rPr>
              <a:t>ΔΙΑΣΚΑΛΙΑΣ, εμπλουτισμός με μουσική και χρώματα</a:t>
            </a:r>
            <a:endParaRPr lang="el-GR" sz="2000" dirty="0">
              <a:solidFill>
                <a:schemeClr val="bg1"/>
              </a:solidFill>
            </a:endParaRPr>
          </a:p>
          <a:p>
            <a:r>
              <a:rPr lang="el-GR" sz="2000" dirty="0" smtClean="0">
                <a:solidFill>
                  <a:schemeClr val="bg1"/>
                </a:solidFill>
              </a:rPr>
              <a:t>ΑΠΟΦΥΓΗ ΜΕΤΑΦΟΡΙΚΩΝ ΕΚΦΡΑΣΕΩΝ</a:t>
            </a:r>
            <a:endParaRPr lang="el-GR" sz="2000" dirty="0">
              <a:solidFill>
                <a:schemeClr val="bg1"/>
              </a:solidFill>
            </a:endParaRPr>
          </a:p>
          <a:p>
            <a:endParaRPr lang="el-GR" b="1" dirty="0"/>
          </a:p>
          <a:p>
            <a:endParaRPr lang="el-GR" b="1" dirty="0"/>
          </a:p>
        </p:txBody>
      </p:sp>
    </p:spTree>
    <p:extLst>
      <p:ext uri="{BB962C8B-B14F-4D97-AF65-F5344CB8AC3E}">
        <p14:creationId xmlns:p14="http://schemas.microsoft.com/office/powerpoint/2010/main" val="17138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ΑΥΤΙΣΜΟΣ </a:t>
            </a:r>
          </a:p>
        </p:txBody>
      </p:sp>
      <p:sp>
        <p:nvSpPr>
          <p:cNvPr id="3" name="Θέση περιεχομένου 2"/>
          <p:cNvSpPr>
            <a:spLocks noGrp="1"/>
          </p:cNvSpPr>
          <p:nvPr>
            <p:ph idx="1"/>
          </p:nvPr>
        </p:nvSpPr>
        <p:spPr/>
        <p:txBody>
          <a:bodyPr>
            <a:normAutofit/>
          </a:bodyPr>
          <a:lstStyle/>
          <a:p>
            <a:pPr marL="0" indent="0">
              <a:buNone/>
            </a:pPr>
            <a:r>
              <a:rPr lang="el-GR" sz="2400" dirty="0">
                <a:solidFill>
                  <a:schemeClr val="bg1"/>
                </a:solidFill>
              </a:rPr>
              <a:t>«… Η ΔΟΜΗ ΕΊΝΑΙ ΤΟ ΜΕΣΟΝ ΚΑΙ </a:t>
            </a:r>
            <a:r>
              <a:rPr lang="el-GR" sz="2400" dirty="0" smtClean="0">
                <a:solidFill>
                  <a:schemeClr val="bg1"/>
                </a:solidFill>
              </a:rPr>
              <a:t>ΟΧΙ </a:t>
            </a:r>
            <a:r>
              <a:rPr lang="el-GR" sz="2400" dirty="0">
                <a:solidFill>
                  <a:schemeClr val="bg1"/>
                </a:solidFill>
              </a:rPr>
              <a:t>Ο ΣΤΟΧΟΣ, ΓΙΑ ΝΑ ΑΠΟΚΤΗΣΟΥΝ ΤΑ ΠΑΙΔΙΑ ΜΕ ΑΥΤΙΣΜΟ ΜΕΓΑΛΥΤΕΡΗ ΑΥΤΟΝΟΜΙΑ, ΝΑ ΕΛΑΧΙΣΤΟΠΟΙΗΣΟΥΝ ΤΟ ΑΓΧΟΣ ΤΟΥΣ ΚΑΙ ΝΑ ΑΝΤΙΣΤΑΘΜΙΣΟΥΝ ΒΑΣΙΚΑ ΠΡΟΒΛΗΜΑΤΑ ΠΟΥ ΕΊΝΑΙ ΕΓΓΕΝΗ ΣΤΟΝ ΑΥΤΙΣΜΟ.»</a:t>
            </a:r>
          </a:p>
          <a:p>
            <a:pPr marL="0" indent="0">
              <a:buNone/>
            </a:pPr>
            <a:r>
              <a:rPr lang="el-GR" sz="2400" dirty="0">
                <a:solidFill>
                  <a:schemeClr val="bg1"/>
                </a:solidFill>
              </a:rPr>
              <a:t>(</a:t>
            </a:r>
            <a:r>
              <a:rPr lang="en-US" sz="2400" dirty="0">
                <a:solidFill>
                  <a:schemeClr val="bg1"/>
                </a:solidFill>
              </a:rPr>
              <a:t>THEO PEETERS, 2000)</a:t>
            </a:r>
            <a:endParaRPr lang="el-GR" sz="2400" dirty="0">
              <a:solidFill>
                <a:schemeClr val="bg1"/>
              </a:solidFill>
            </a:endParaRPr>
          </a:p>
        </p:txBody>
      </p:sp>
    </p:spTree>
    <p:extLst>
      <p:ext uri="{BB962C8B-B14F-4D97-AF65-F5344CB8AC3E}">
        <p14:creationId xmlns:p14="http://schemas.microsoft.com/office/powerpoint/2010/main" val="3323980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10000" y="710424"/>
            <a:ext cx="10571998" cy="970450"/>
          </a:xfrm>
        </p:spPr>
        <p:txBody>
          <a:bodyPr>
            <a:noAutofit/>
          </a:bodyPr>
          <a:lstStyle/>
          <a:p>
            <a:r>
              <a:rPr lang="el-GR" sz="3200" b="1" dirty="0">
                <a:solidFill>
                  <a:schemeClr val="bg1"/>
                </a:solidFill>
              </a:rPr>
              <a:t>ΕΙΔΙΚΕΣ ΕΚΠΑΙΔΕΥΤΙΚΕΣ ΑΝΑΓΚΕΣ </a:t>
            </a:r>
            <a:br>
              <a:rPr lang="el-GR" sz="3200" b="1" dirty="0">
                <a:solidFill>
                  <a:schemeClr val="bg1"/>
                </a:solidFill>
              </a:rPr>
            </a:br>
            <a:r>
              <a:rPr lang="el-GR" sz="3200" b="1" dirty="0">
                <a:solidFill>
                  <a:schemeClr val="bg1"/>
                </a:solidFill>
              </a:rPr>
              <a:t>ΔΙΑΣΠΑΣΗ ΕΛΛΕΙΜΑΤΙΚΗΣ ΠΡΟΣΟΧΗΣ ΥΠΕΡΚΙΝΗΤΙΚΟΤΗΤΑ</a:t>
            </a:r>
          </a:p>
        </p:txBody>
      </p:sp>
      <p:sp>
        <p:nvSpPr>
          <p:cNvPr id="3" name="Θέση περιεχομένου 2"/>
          <p:cNvSpPr>
            <a:spLocks noGrp="1"/>
          </p:cNvSpPr>
          <p:nvPr>
            <p:ph idx="1"/>
          </p:nvPr>
        </p:nvSpPr>
        <p:spPr>
          <a:xfrm>
            <a:off x="810000" y="2576945"/>
            <a:ext cx="10554574" cy="4281055"/>
          </a:xfrm>
        </p:spPr>
        <p:txBody>
          <a:bodyPr>
            <a:normAutofit fontScale="85000" lnSpcReduction="20000"/>
          </a:bodyPr>
          <a:lstStyle/>
          <a:p>
            <a:pPr marL="0" indent="0">
              <a:buNone/>
            </a:pPr>
            <a:r>
              <a:rPr lang="el-GR" b="1" dirty="0">
                <a:solidFill>
                  <a:schemeClr val="bg1"/>
                </a:solidFill>
              </a:rPr>
              <a:t>1. ΕΛΛΕΙΨΗ ΠΡΟΣΟΧΗΣ </a:t>
            </a:r>
          </a:p>
          <a:p>
            <a:pPr marL="0" indent="0">
              <a:buNone/>
            </a:pPr>
            <a:r>
              <a:rPr lang="el-GR" b="1" dirty="0">
                <a:solidFill>
                  <a:schemeClr val="bg1"/>
                </a:solidFill>
              </a:rPr>
              <a:t>ΔΥΣΚΟΛΙΕΣ: </a:t>
            </a:r>
          </a:p>
          <a:p>
            <a:r>
              <a:rPr lang="el-GR" dirty="0">
                <a:solidFill>
                  <a:schemeClr val="bg1"/>
                </a:solidFill>
              </a:rPr>
              <a:t>ΑΔΥΝΑΜΙΑ ΣΥΓΚΕΝΤΡΩΣΗΣ ΠΡΟΣΟΧΗΣ</a:t>
            </a:r>
          </a:p>
          <a:p>
            <a:r>
              <a:rPr lang="el-GR" dirty="0">
                <a:solidFill>
                  <a:schemeClr val="bg1"/>
                </a:solidFill>
              </a:rPr>
              <a:t>ΔΥΣΚΟΛΙΑ ΣΤΟΝ ΕΛΕΓΧΟ ΠΑΡΟΡΜΗΣΕΩΝ</a:t>
            </a:r>
          </a:p>
          <a:p>
            <a:r>
              <a:rPr lang="el-GR" dirty="0" smtClean="0">
                <a:solidFill>
                  <a:schemeClr val="bg1"/>
                </a:solidFill>
              </a:rPr>
              <a:t>ΔΙΑΣΠΑΣΗ ΠΡΟΣΟΧΗΣ </a:t>
            </a:r>
            <a:r>
              <a:rPr lang="el-GR" dirty="0">
                <a:solidFill>
                  <a:schemeClr val="bg1"/>
                </a:solidFill>
              </a:rPr>
              <a:t>ΑΠΟ ΕΞΩΤΕΡΙΚΑ ΕΡΕΘΙΣΜΑΤΑ</a:t>
            </a:r>
          </a:p>
          <a:p>
            <a:r>
              <a:rPr lang="el-GR" dirty="0">
                <a:solidFill>
                  <a:schemeClr val="bg1"/>
                </a:solidFill>
              </a:rPr>
              <a:t>ΛΑΘΗ ΑΠΡΟΣΕΞΙΑΣ </a:t>
            </a:r>
          </a:p>
          <a:p>
            <a:r>
              <a:rPr lang="el-GR" dirty="0">
                <a:solidFill>
                  <a:schemeClr val="bg1"/>
                </a:solidFill>
              </a:rPr>
              <a:t>ΔΥΣΚΟΛΙΑ ΣΤΗ ΔΙΑΤΗΡΗΣΗ ΤΗΣ </a:t>
            </a:r>
            <a:r>
              <a:rPr lang="el-GR" dirty="0" smtClean="0">
                <a:solidFill>
                  <a:schemeClr val="bg1"/>
                </a:solidFill>
              </a:rPr>
              <a:t>ΠΡΟΣΟΧΗΣ </a:t>
            </a:r>
            <a:r>
              <a:rPr lang="el-GR" dirty="0">
                <a:solidFill>
                  <a:schemeClr val="bg1"/>
                </a:solidFill>
              </a:rPr>
              <a:t>ΚΑΤΑ ΤΗΝ ΕΚΤΕΛΕΣΗ ΔΡΑΣΤΗΡΙΟΤΗΤΩΝ </a:t>
            </a:r>
          </a:p>
          <a:p>
            <a:r>
              <a:rPr lang="el-GR" dirty="0" smtClean="0">
                <a:solidFill>
                  <a:schemeClr val="bg1"/>
                </a:solidFill>
              </a:rPr>
              <a:t>ΑΠΑΘΕΙΑ </a:t>
            </a:r>
            <a:r>
              <a:rPr lang="el-GR" dirty="0">
                <a:solidFill>
                  <a:schemeClr val="bg1"/>
                </a:solidFill>
              </a:rPr>
              <a:t>ΟΤΑΝ ΤΟΥΣ ΑΠΕΥΘΥΝΟΥΝ ΤΟΝ ΛΟΓΟ </a:t>
            </a:r>
          </a:p>
          <a:p>
            <a:r>
              <a:rPr lang="el-GR" dirty="0">
                <a:solidFill>
                  <a:schemeClr val="bg1"/>
                </a:solidFill>
              </a:rPr>
              <a:t>ΔΕΝ ΑΚΟΛΟΥΘΟΥΝ ΟΔΗΓΙΕΣ </a:t>
            </a:r>
          </a:p>
          <a:p>
            <a:r>
              <a:rPr lang="el-GR" dirty="0">
                <a:solidFill>
                  <a:schemeClr val="bg1"/>
                </a:solidFill>
              </a:rPr>
              <a:t>ΑΔΥΝΑΤΟΥΝ ΝΑ ΟΛΟΚΛΗΡΩΣΟΥΝ ΕΡΓΑΣΙΑ – ΔΡΑΣΤΗΡΙΟΤΗΤΑ</a:t>
            </a:r>
          </a:p>
          <a:p>
            <a:r>
              <a:rPr lang="el-GR" dirty="0">
                <a:solidFill>
                  <a:schemeClr val="bg1"/>
                </a:solidFill>
              </a:rPr>
              <a:t>ΔΥΣΚΟΛΙΑ ΣΤΗΝ ΟΡΓΑΝΩΣΗ ΕΡΓΑΣΙΩΝ </a:t>
            </a:r>
          </a:p>
          <a:p>
            <a:r>
              <a:rPr lang="el-GR" dirty="0">
                <a:solidFill>
                  <a:schemeClr val="bg1"/>
                </a:solidFill>
              </a:rPr>
              <a:t>ΞΕΧΝΟΥΝ ΤΙΣ ΥΠΟΧΡΕΩΣΕΙΣ ΤΟΥΣ</a:t>
            </a:r>
          </a:p>
          <a:p>
            <a:r>
              <a:rPr lang="el-GR" dirty="0">
                <a:solidFill>
                  <a:schemeClr val="bg1"/>
                </a:solidFill>
              </a:rPr>
              <a:t>ΧΑΝΟΥΝ ΠΡΑΓΜΑΤΑ</a:t>
            </a:r>
          </a:p>
          <a:p>
            <a:endParaRPr lang="el-GR" dirty="0"/>
          </a:p>
          <a:p>
            <a:endParaRPr lang="el-GR" dirty="0"/>
          </a:p>
          <a:p>
            <a:pPr marL="0" indent="0">
              <a:buNone/>
            </a:pPr>
            <a:endParaRPr lang="el-GR" dirty="0"/>
          </a:p>
          <a:p>
            <a:endParaRPr lang="el-GR" dirty="0"/>
          </a:p>
        </p:txBody>
      </p:sp>
    </p:spTree>
    <p:extLst>
      <p:ext uri="{BB962C8B-B14F-4D97-AF65-F5344CB8AC3E}">
        <p14:creationId xmlns:p14="http://schemas.microsoft.com/office/powerpoint/2010/main" val="2023706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ssolv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dissolv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dissolv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dissolv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dissolve">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dissolve">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51250" y="717063"/>
            <a:ext cx="10571998" cy="970450"/>
          </a:xfrm>
        </p:spPr>
        <p:txBody>
          <a:bodyPr>
            <a:noAutofit/>
          </a:bodyPr>
          <a:lstStyle/>
          <a:p>
            <a:r>
              <a:rPr lang="el-GR" sz="3200" b="1" dirty="0">
                <a:solidFill>
                  <a:schemeClr val="bg1"/>
                </a:solidFill>
              </a:rPr>
              <a:t>ΕΙΔΙΚΕΣ</a:t>
            </a:r>
            <a:r>
              <a:rPr lang="el-GR" sz="3200" b="1" dirty="0"/>
              <a:t> </a:t>
            </a:r>
            <a:r>
              <a:rPr lang="el-GR" sz="3200" b="1" dirty="0">
                <a:solidFill>
                  <a:schemeClr val="bg1"/>
                </a:solidFill>
              </a:rPr>
              <a:t>ΕΚΠΑΙΔΕΥΤΙΚΕΣ ΑΝΑΓΚΕΣ </a:t>
            </a:r>
            <a:br>
              <a:rPr lang="el-GR" sz="3200" b="1" dirty="0">
                <a:solidFill>
                  <a:schemeClr val="bg1"/>
                </a:solidFill>
              </a:rPr>
            </a:br>
            <a:r>
              <a:rPr lang="el-GR" sz="3200" b="1" dirty="0">
                <a:solidFill>
                  <a:schemeClr val="bg1"/>
                </a:solidFill>
              </a:rPr>
              <a:t>ΔΙΑΣΠΑΣΗ ΕΛΛΕΙΜΑΤΙΚΗΣ ΠΡΟΣΟΧΗΣ ΥΠΕΡΚΙΝΗΤΙΚΟΤΗΤΑ</a:t>
            </a:r>
          </a:p>
        </p:txBody>
      </p:sp>
      <p:sp>
        <p:nvSpPr>
          <p:cNvPr id="3" name="Θέση περιεχομένου 2"/>
          <p:cNvSpPr>
            <a:spLocks noGrp="1"/>
          </p:cNvSpPr>
          <p:nvPr>
            <p:ph idx="1"/>
          </p:nvPr>
        </p:nvSpPr>
        <p:spPr>
          <a:xfrm>
            <a:off x="818712" y="2222287"/>
            <a:ext cx="10554574" cy="4400186"/>
          </a:xfrm>
        </p:spPr>
        <p:txBody>
          <a:bodyPr>
            <a:normAutofit/>
          </a:bodyPr>
          <a:lstStyle/>
          <a:p>
            <a:pPr marL="0" indent="0">
              <a:buNone/>
            </a:pPr>
            <a:r>
              <a:rPr lang="el-GR" b="1" dirty="0">
                <a:solidFill>
                  <a:schemeClr val="bg1"/>
                </a:solidFill>
              </a:rPr>
              <a:t>2. ΥΠΕΡΚΙΝΗΤΙΚΟΤΗΤΑ </a:t>
            </a:r>
          </a:p>
          <a:p>
            <a:pPr marL="0" indent="0">
              <a:buNone/>
            </a:pPr>
            <a:r>
              <a:rPr lang="el-GR" b="1" dirty="0">
                <a:solidFill>
                  <a:schemeClr val="bg1"/>
                </a:solidFill>
              </a:rPr>
              <a:t>ΔΥΣΚΟΛΙΕΣ:</a:t>
            </a:r>
          </a:p>
          <a:p>
            <a:r>
              <a:rPr lang="el-GR" dirty="0">
                <a:solidFill>
                  <a:schemeClr val="bg1"/>
                </a:solidFill>
              </a:rPr>
              <a:t>ΑΔΥΝΑΜΙΑ ΣΥΓΚΕΝΤΡΩΣΗΣ ΠΡΟΣΟΧΗΣ</a:t>
            </a:r>
          </a:p>
          <a:p>
            <a:r>
              <a:rPr lang="el-GR" dirty="0">
                <a:solidFill>
                  <a:schemeClr val="bg1"/>
                </a:solidFill>
              </a:rPr>
              <a:t>ΔΥΣΚΟΛΙΑ ΣΤΟΝ ΕΛΕΓΧΟ ΠΑΡΟΡΜΗΣΕΩΝ </a:t>
            </a:r>
          </a:p>
          <a:p>
            <a:r>
              <a:rPr lang="el-GR" dirty="0" smtClean="0">
                <a:solidFill>
                  <a:schemeClr val="bg1"/>
                </a:solidFill>
              </a:rPr>
              <a:t>ΣΤΡΙΦΟΓΥΡΙΖΕΙ </a:t>
            </a:r>
            <a:r>
              <a:rPr lang="el-GR" dirty="0">
                <a:solidFill>
                  <a:schemeClr val="bg1"/>
                </a:solidFill>
              </a:rPr>
              <a:t>Ή </a:t>
            </a:r>
            <a:r>
              <a:rPr lang="el-GR" dirty="0" smtClean="0">
                <a:solidFill>
                  <a:schemeClr val="bg1"/>
                </a:solidFill>
              </a:rPr>
              <a:t>ΦΕΥΓΕΙ </a:t>
            </a:r>
            <a:r>
              <a:rPr lang="el-GR" dirty="0">
                <a:solidFill>
                  <a:schemeClr val="bg1"/>
                </a:solidFill>
              </a:rPr>
              <a:t>ΑΠΟ ΤΗ ΘΕΣΗ </a:t>
            </a:r>
            <a:r>
              <a:rPr lang="el-GR" dirty="0" smtClean="0">
                <a:solidFill>
                  <a:schemeClr val="bg1"/>
                </a:solidFill>
              </a:rPr>
              <a:t>ΤΟΥ</a:t>
            </a:r>
            <a:endParaRPr lang="el-GR" dirty="0">
              <a:solidFill>
                <a:schemeClr val="bg1"/>
              </a:solidFill>
            </a:endParaRPr>
          </a:p>
          <a:p>
            <a:r>
              <a:rPr lang="el-GR" dirty="0" smtClean="0">
                <a:solidFill>
                  <a:schemeClr val="bg1"/>
                </a:solidFill>
              </a:rPr>
              <a:t>ΚΙΝΕΙ </a:t>
            </a:r>
            <a:r>
              <a:rPr lang="el-GR" dirty="0">
                <a:solidFill>
                  <a:schemeClr val="bg1"/>
                </a:solidFill>
              </a:rPr>
              <a:t>ΝΕΥΡΙΚΑ ΧΕΡΙΑ ΚΑΙ ΠΟΔΙΑ </a:t>
            </a:r>
          </a:p>
          <a:p>
            <a:r>
              <a:rPr lang="el-GR" dirty="0" smtClean="0">
                <a:solidFill>
                  <a:schemeClr val="bg1"/>
                </a:solidFill>
              </a:rPr>
              <a:t>ΤΡΕΧΕΙ </a:t>
            </a:r>
            <a:r>
              <a:rPr lang="el-GR" dirty="0">
                <a:solidFill>
                  <a:schemeClr val="bg1"/>
                </a:solidFill>
              </a:rPr>
              <a:t>ΕΔΩ ΚΑΙ ΕΚΕΙ</a:t>
            </a:r>
          </a:p>
          <a:p>
            <a:r>
              <a:rPr lang="el-GR" dirty="0" smtClean="0">
                <a:solidFill>
                  <a:schemeClr val="bg1"/>
                </a:solidFill>
              </a:rPr>
              <a:t>ΘΟΡΥΒΕΙ, ΜΙΛΑ </a:t>
            </a:r>
            <a:r>
              <a:rPr lang="el-GR" dirty="0">
                <a:solidFill>
                  <a:schemeClr val="bg1"/>
                </a:solidFill>
              </a:rPr>
              <a:t>ΑΚΑΤΑΠΑΥΣΤΑ</a:t>
            </a:r>
          </a:p>
          <a:p>
            <a:r>
              <a:rPr lang="el-GR" dirty="0" smtClean="0">
                <a:solidFill>
                  <a:schemeClr val="bg1"/>
                </a:solidFill>
              </a:rPr>
              <a:t>ΒΡΙΣΚΕΤΑΙ </a:t>
            </a:r>
            <a:r>
              <a:rPr lang="el-GR" dirty="0">
                <a:solidFill>
                  <a:schemeClr val="bg1"/>
                </a:solidFill>
              </a:rPr>
              <a:t>ΥΠ΄ΑΤΜΩΝ </a:t>
            </a:r>
          </a:p>
          <a:p>
            <a:r>
              <a:rPr lang="el-GR" dirty="0" smtClean="0">
                <a:solidFill>
                  <a:schemeClr val="bg1"/>
                </a:solidFill>
              </a:rPr>
              <a:t>ΔΥΣΚΟΛΕΥΕΤΑΙ </a:t>
            </a:r>
            <a:r>
              <a:rPr lang="el-GR" dirty="0">
                <a:solidFill>
                  <a:schemeClr val="bg1"/>
                </a:solidFill>
              </a:rPr>
              <a:t>ΝΑ </a:t>
            </a:r>
            <a:r>
              <a:rPr lang="el-GR" dirty="0" smtClean="0">
                <a:solidFill>
                  <a:schemeClr val="bg1"/>
                </a:solidFill>
              </a:rPr>
              <a:t>ΠΑΙΞΕΙ</a:t>
            </a:r>
            <a:endParaRPr lang="el-GR" dirty="0">
              <a:solidFill>
                <a:schemeClr val="bg1"/>
              </a:solidFill>
            </a:endParaRPr>
          </a:p>
        </p:txBody>
      </p:sp>
    </p:spTree>
    <p:extLst>
      <p:ext uri="{BB962C8B-B14F-4D97-AF65-F5344CB8AC3E}">
        <p14:creationId xmlns:p14="http://schemas.microsoft.com/office/powerpoint/2010/main" val="249467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ssolv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dissolv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dissolv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51250" y="780563"/>
            <a:ext cx="10571998" cy="970450"/>
          </a:xfrm>
        </p:spPr>
        <p:txBody>
          <a:bodyPr>
            <a:noAutofit/>
          </a:bodyPr>
          <a:lstStyle/>
          <a:p>
            <a:r>
              <a:rPr lang="el-GR" sz="3200" b="1" dirty="0">
                <a:solidFill>
                  <a:schemeClr val="bg1"/>
                </a:solidFill>
              </a:rPr>
              <a:t>ΕΙΔΙΚΕΣ ΕΚΠΑΙΔΕΥΤΙΚΕΣ ΑΝΑΓΚΕΣ </a:t>
            </a:r>
            <a:br>
              <a:rPr lang="el-GR" sz="3200" b="1" dirty="0">
                <a:solidFill>
                  <a:schemeClr val="bg1"/>
                </a:solidFill>
              </a:rPr>
            </a:br>
            <a:r>
              <a:rPr lang="el-GR" sz="3200" b="1" dirty="0">
                <a:solidFill>
                  <a:schemeClr val="bg1"/>
                </a:solidFill>
              </a:rPr>
              <a:t>ΔΙΑΣΠΑΣΗ ΕΛΛΕΙΜΑΤΙΚΗΣ ΠΡΟΣΟΧΗΣ ΥΠΕΡΚΙΝΗΤΙΚΟΤΗΤΑ</a:t>
            </a:r>
          </a:p>
        </p:txBody>
      </p:sp>
      <p:sp>
        <p:nvSpPr>
          <p:cNvPr id="3" name="Θέση περιεχομένου 2"/>
          <p:cNvSpPr>
            <a:spLocks noGrp="1"/>
          </p:cNvSpPr>
          <p:nvPr>
            <p:ph idx="1"/>
          </p:nvPr>
        </p:nvSpPr>
        <p:spPr/>
        <p:txBody>
          <a:bodyPr/>
          <a:lstStyle/>
          <a:p>
            <a:pPr marL="0" indent="0">
              <a:buNone/>
            </a:pPr>
            <a:r>
              <a:rPr lang="el-GR" dirty="0">
                <a:solidFill>
                  <a:schemeClr val="bg1"/>
                </a:solidFill>
              </a:rPr>
              <a:t>3</a:t>
            </a:r>
            <a:r>
              <a:rPr lang="el-GR" b="1" dirty="0">
                <a:solidFill>
                  <a:schemeClr val="bg1"/>
                </a:solidFill>
              </a:rPr>
              <a:t>. </a:t>
            </a:r>
            <a:r>
              <a:rPr lang="el-GR" sz="2000" b="1" dirty="0">
                <a:solidFill>
                  <a:schemeClr val="bg1"/>
                </a:solidFill>
              </a:rPr>
              <a:t>ΠΑΡΟΡΜΗΤΙΚΟΤΗΤΑ </a:t>
            </a:r>
          </a:p>
          <a:p>
            <a:pPr marL="0" indent="0">
              <a:buNone/>
            </a:pPr>
            <a:r>
              <a:rPr lang="el-GR" sz="2000" b="1" dirty="0">
                <a:solidFill>
                  <a:schemeClr val="bg1"/>
                </a:solidFill>
              </a:rPr>
              <a:t>ΔΥΣΚΟΛΙΕΣ: </a:t>
            </a:r>
          </a:p>
          <a:p>
            <a:r>
              <a:rPr lang="el-GR" sz="2000" dirty="0">
                <a:solidFill>
                  <a:schemeClr val="bg1"/>
                </a:solidFill>
              </a:rPr>
              <a:t>ΔΙΑΚΟΠΤΕΙ ΟΠΟΙΟΝ ΜΙΛΑΕΙ ΓΙΑ ΝΑ ΜΙΛΗΣΕΙ</a:t>
            </a:r>
          </a:p>
          <a:p>
            <a:r>
              <a:rPr lang="el-GR" sz="2000" dirty="0">
                <a:solidFill>
                  <a:schemeClr val="bg1"/>
                </a:solidFill>
              </a:rPr>
              <a:t>ΠΑΡΕΜΒΑΙΝΕΙ ΚΑΙ ΜΙΛΑΕΙ ΠΡΙΝ Ο ΔΑΣΚΑΛΟΣ ΟΛΟΚΛΗΡΩΣΕΙ ΤΗΝ ΠΡΟΤΑΣΗ ΤΟΥ</a:t>
            </a:r>
          </a:p>
          <a:p>
            <a:r>
              <a:rPr lang="el-GR" sz="2000" dirty="0">
                <a:solidFill>
                  <a:schemeClr val="bg1"/>
                </a:solidFill>
              </a:rPr>
              <a:t>ΔΥΣΚΟΛΕΥΕΤΑΙ ΝΑ ΠΕΡΙΜΕΝΕΙ ΤΗ ΣΕΙΡΑ ΤΟΥ</a:t>
            </a:r>
          </a:p>
          <a:p>
            <a:r>
              <a:rPr lang="el-GR" sz="2000" dirty="0">
                <a:solidFill>
                  <a:schemeClr val="bg1"/>
                </a:solidFill>
              </a:rPr>
              <a:t>ΓΙΝΕΤΑΙ ΕΝΟΧΛΗΤΙΚΟΣ ΠΡΟΣ ΤΟΥΣ ΑΛΛΟΥΣ</a:t>
            </a:r>
          </a:p>
        </p:txBody>
      </p:sp>
    </p:spTree>
    <p:extLst>
      <p:ext uri="{BB962C8B-B14F-4D97-AF65-F5344CB8AC3E}">
        <p14:creationId xmlns:p14="http://schemas.microsoft.com/office/powerpoint/2010/main" val="45843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a:t>
            </a:r>
          </a:p>
        </p:txBody>
      </p:sp>
      <p:sp>
        <p:nvSpPr>
          <p:cNvPr id="3" name="Θέση περιεχομένου 2"/>
          <p:cNvSpPr>
            <a:spLocks noGrp="1"/>
          </p:cNvSpPr>
          <p:nvPr>
            <p:ph idx="1"/>
          </p:nvPr>
        </p:nvSpPr>
        <p:spPr/>
        <p:txBody>
          <a:bodyPr>
            <a:normAutofit/>
          </a:bodyPr>
          <a:lstStyle/>
          <a:p>
            <a:pPr marL="0" indent="0">
              <a:buNone/>
            </a:pPr>
            <a:r>
              <a:rPr lang="el-GR" sz="2000" dirty="0">
                <a:solidFill>
                  <a:schemeClr val="bg1"/>
                </a:solidFill>
              </a:rPr>
              <a:t>Άτομα με ειδικές εκπαιδευτικές ανάγκες θεωρούνται οι μαθητές που έχουν σημαντικές δυσκολίες στη μάθηση και την προσαρμογή τους, (</a:t>
            </a:r>
            <a:r>
              <a:rPr lang="el-GR" sz="2000" dirty="0" err="1">
                <a:solidFill>
                  <a:schemeClr val="bg1"/>
                </a:solidFill>
              </a:rPr>
              <a:t>Σαλβαράς</a:t>
            </a:r>
            <a:r>
              <a:rPr lang="el-GR" sz="2000" dirty="0">
                <a:solidFill>
                  <a:schemeClr val="bg1"/>
                </a:solidFill>
              </a:rPr>
              <a:t> Γ. ,2013)</a:t>
            </a:r>
          </a:p>
          <a:p>
            <a:pPr marL="0" indent="0">
              <a:buNone/>
            </a:pPr>
            <a:endParaRPr lang="el-GR" sz="2000" dirty="0">
              <a:solidFill>
                <a:schemeClr val="bg1"/>
              </a:solidFill>
            </a:endParaRPr>
          </a:p>
          <a:p>
            <a:pPr marL="0" indent="0">
              <a:buNone/>
            </a:pPr>
            <a:r>
              <a:rPr lang="el-GR" sz="2000" dirty="0">
                <a:solidFill>
                  <a:schemeClr val="bg1"/>
                </a:solidFill>
              </a:rPr>
              <a:t>Ένας μαθητής πιστοποιείται ότι παρουσιάζει μία ειδική εκπαιδευτική ανάγκη, όταν αποδεδειγμένα δυσκολεύεται σοβαρά στη μάθηση σε σχέση με την πλειονότητα των μαθητών της ηλικίας του και δεν μπορεί να κάνει χρήση των εκπαιδευτικών αναγκών που του προσφέρονται στη μάθηση, (</a:t>
            </a:r>
            <a:r>
              <a:rPr lang="el-GR" sz="2000" dirty="0" err="1">
                <a:solidFill>
                  <a:schemeClr val="bg1"/>
                </a:solidFill>
              </a:rPr>
              <a:t>Σαλβαράς</a:t>
            </a:r>
            <a:r>
              <a:rPr lang="el-GR" sz="2000" dirty="0">
                <a:solidFill>
                  <a:schemeClr val="bg1"/>
                </a:solidFill>
              </a:rPr>
              <a:t> Γ., 2013)</a:t>
            </a:r>
          </a:p>
        </p:txBody>
      </p:sp>
    </p:spTree>
    <p:extLst>
      <p:ext uri="{BB962C8B-B14F-4D97-AF65-F5344CB8AC3E}">
        <p14:creationId xmlns:p14="http://schemas.microsoft.com/office/powerpoint/2010/main" val="958612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1288" y="637688"/>
            <a:ext cx="10571998" cy="970450"/>
          </a:xfrm>
        </p:spPr>
        <p:txBody>
          <a:bodyPr>
            <a:noAutofit/>
          </a:bodyPr>
          <a:lstStyle/>
          <a:p>
            <a:r>
              <a:rPr lang="el-GR" sz="3200" b="1" dirty="0">
                <a:solidFill>
                  <a:schemeClr val="bg1"/>
                </a:solidFill>
              </a:rPr>
              <a:t>ΕΙΔΙΚΕΣ ΕΚΠΑΙΔΕΥΤΙΚΕΣ ΑΝΑΓΚΕΣ </a:t>
            </a:r>
            <a:br>
              <a:rPr lang="el-GR" sz="3200" b="1" dirty="0">
                <a:solidFill>
                  <a:schemeClr val="bg1"/>
                </a:solidFill>
              </a:rPr>
            </a:br>
            <a:r>
              <a:rPr lang="el-GR" sz="3200" b="1" dirty="0">
                <a:solidFill>
                  <a:schemeClr val="bg1"/>
                </a:solidFill>
              </a:rPr>
              <a:t>ΔΙΑΣΠΑΣΗ ΕΛΛΕΙΜΑΤΙΚΗΣ ΠΡΟΣΟΧΗΣ ΥΠΕΡΚΙΝΗΤΙΚΟΤΗΤΑ</a:t>
            </a:r>
          </a:p>
        </p:txBody>
      </p:sp>
      <p:sp>
        <p:nvSpPr>
          <p:cNvPr id="3" name="Θέση περιεχομένου 2"/>
          <p:cNvSpPr>
            <a:spLocks noGrp="1"/>
          </p:cNvSpPr>
          <p:nvPr>
            <p:ph idx="1"/>
          </p:nvPr>
        </p:nvSpPr>
        <p:spPr>
          <a:xfrm>
            <a:off x="555475" y="2319269"/>
            <a:ext cx="10554574" cy="4538731"/>
          </a:xfrm>
        </p:spPr>
        <p:txBody>
          <a:bodyPr>
            <a:normAutofit/>
          </a:bodyPr>
          <a:lstStyle/>
          <a:p>
            <a:pPr marL="0" indent="0">
              <a:buNone/>
            </a:pPr>
            <a:r>
              <a:rPr lang="el-GR" b="1" dirty="0">
                <a:solidFill>
                  <a:schemeClr val="bg1"/>
                </a:solidFill>
              </a:rPr>
              <a:t>ΠΡΟΣΕΓΓΙΣΗ ΔΙΔΑΣΚΑΛΙΑΣ:</a:t>
            </a:r>
          </a:p>
          <a:p>
            <a:r>
              <a:rPr lang="el-GR" dirty="0" smtClean="0">
                <a:solidFill>
                  <a:schemeClr val="bg1"/>
                </a:solidFill>
              </a:rPr>
              <a:t>ΕΠΙΛΟΓΗ ΘΕΣΕΩΝ </a:t>
            </a:r>
            <a:r>
              <a:rPr lang="el-GR" dirty="0">
                <a:solidFill>
                  <a:schemeClr val="bg1"/>
                </a:solidFill>
              </a:rPr>
              <a:t>ΚΟΝΤΑ ΣΤΟΝ ΔΑΣΚΑΛΟ</a:t>
            </a:r>
          </a:p>
          <a:p>
            <a:r>
              <a:rPr lang="el-GR" dirty="0" smtClean="0">
                <a:solidFill>
                  <a:schemeClr val="bg1"/>
                </a:solidFill>
              </a:rPr>
              <a:t>ΘΕΤΙΚΗ </a:t>
            </a:r>
            <a:r>
              <a:rPr lang="el-GR" dirty="0">
                <a:solidFill>
                  <a:schemeClr val="bg1"/>
                </a:solidFill>
              </a:rPr>
              <a:t>ΔΙΑΠΡΟΣΩΠΙΚΗ </a:t>
            </a:r>
            <a:r>
              <a:rPr lang="el-GR" dirty="0" smtClean="0">
                <a:solidFill>
                  <a:schemeClr val="bg1"/>
                </a:solidFill>
              </a:rPr>
              <a:t>ΣΧΕΣΗ, μαθητής – δάσκαλος, μαθητές μεταξύ τους</a:t>
            </a:r>
            <a:endParaRPr lang="el-GR" dirty="0">
              <a:solidFill>
                <a:schemeClr val="bg1"/>
              </a:solidFill>
            </a:endParaRPr>
          </a:p>
          <a:p>
            <a:r>
              <a:rPr lang="el-GR" dirty="0">
                <a:solidFill>
                  <a:schemeClr val="bg1"/>
                </a:solidFill>
              </a:rPr>
              <a:t>ΣΑΦΕΙΣ ΚΑΙ ΑΠΛΕΣ </a:t>
            </a:r>
            <a:r>
              <a:rPr lang="el-GR" dirty="0" smtClean="0">
                <a:solidFill>
                  <a:schemeClr val="bg1"/>
                </a:solidFill>
              </a:rPr>
              <a:t>ΟΔΗΓΙΕΣ</a:t>
            </a:r>
            <a:r>
              <a:rPr lang="el-GR" dirty="0">
                <a:solidFill>
                  <a:schemeClr val="bg1"/>
                </a:solidFill>
              </a:rPr>
              <a:t>, </a:t>
            </a:r>
            <a:r>
              <a:rPr lang="el-GR" dirty="0" smtClean="0">
                <a:solidFill>
                  <a:schemeClr val="bg1"/>
                </a:solidFill>
              </a:rPr>
              <a:t>τονίζουμε τι πρέπει να κάνει ο μαθητής και όχι τι να μην κάνει</a:t>
            </a:r>
            <a:endParaRPr lang="el-GR" dirty="0">
              <a:solidFill>
                <a:schemeClr val="bg1"/>
              </a:solidFill>
            </a:endParaRPr>
          </a:p>
          <a:p>
            <a:r>
              <a:rPr lang="el-GR" dirty="0">
                <a:solidFill>
                  <a:schemeClr val="bg1"/>
                </a:solidFill>
              </a:rPr>
              <a:t>ΣΥΝΕΧΗΣ ΥΠΟΣΤΗΡΙΞΗ </a:t>
            </a:r>
          </a:p>
          <a:p>
            <a:r>
              <a:rPr lang="el-GR" dirty="0">
                <a:solidFill>
                  <a:schemeClr val="bg1"/>
                </a:solidFill>
              </a:rPr>
              <a:t>ΣΥΝΕΧΗΣ ΕΠΙΒΡΑΒΕΥΣΗ </a:t>
            </a:r>
          </a:p>
          <a:p>
            <a:r>
              <a:rPr lang="el-GR" dirty="0">
                <a:solidFill>
                  <a:schemeClr val="bg1"/>
                </a:solidFill>
              </a:rPr>
              <a:t>ΤΑΚΤΙΚΗ ΕΝΕΡΓΟΠΟΙΗΣΗ ΤΟΥ ΜΑΘΗΤΗ, </a:t>
            </a:r>
            <a:r>
              <a:rPr lang="el-GR" dirty="0" smtClean="0">
                <a:solidFill>
                  <a:schemeClr val="bg1"/>
                </a:solidFill>
              </a:rPr>
              <a:t>δίνοντάς του ενεργό ρόλο στη διαδικασία μάθησης, να δείξει ο μαθητής κάτι που ήδη γνωρίζει καλά, να προτείνει ενέργειες, να βοηθήσει συναθλητή του</a:t>
            </a:r>
            <a:endParaRPr lang="el-GR" dirty="0">
              <a:solidFill>
                <a:schemeClr val="bg1"/>
              </a:solidFill>
            </a:endParaRPr>
          </a:p>
          <a:p>
            <a:endParaRPr lang="el-GR" dirty="0"/>
          </a:p>
          <a:p>
            <a:endParaRPr lang="el-GR" dirty="0"/>
          </a:p>
        </p:txBody>
      </p:sp>
    </p:spTree>
    <p:extLst>
      <p:ext uri="{BB962C8B-B14F-4D97-AF65-F5344CB8AC3E}">
        <p14:creationId xmlns:p14="http://schemas.microsoft.com/office/powerpoint/2010/main" val="35107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p:txBody>
          <a:bodyPr/>
          <a:lstStyle/>
          <a:p>
            <a:pPr marL="0" indent="0" algn="ctr">
              <a:buNone/>
            </a:pPr>
            <a:r>
              <a:rPr lang="el-GR" sz="3200" dirty="0">
                <a:solidFill>
                  <a:schemeClr val="bg1"/>
                </a:solidFill>
              </a:rPr>
              <a:t>Η ΣΥΜΠΕΡΙΦΟΡΑ ΠΟΥ ΑΠΟΤΕΛΕΙ ΠΡΟΒΛΗΜΑ ΕΙΝΑΙ ΑΥΤΗ ΠΟΥ ΠΑΡΕΚΚΛΙΝΕΙ ΠΟΛΥ ΑΠΟ ΕΚΕΙΝΗ ΤΗ ΜΟΡΦΗ ΣΥΜΠΕΡΙΦΟΡΑΣ, Η ΟΠΟΙΑ ΘΕΩΡΕΙΤΑΙ ΚΑΤΑΛΛΗΛΗ ΓΙΑ ΤΗΝ ΗΛΙΚΙΑΚΗ ΟΜΑΔΑ ΤΩΝ ΜΑΘΗΤΩΝ, (</a:t>
            </a:r>
            <a:r>
              <a:rPr lang="en-US" sz="3200" dirty="0">
                <a:solidFill>
                  <a:schemeClr val="bg1"/>
                </a:solidFill>
              </a:rPr>
              <a:t>WOOLFOLK, 2007). </a:t>
            </a:r>
          </a:p>
          <a:p>
            <a:endParaRPr lang="el-GR" dirty="0"/>
          </a:p>
        </p:txBody>
      </p:sp>
    </p:spTree>
    <p:extLst>
      <p:ext uri="{BB962C8B-B14F-4D97-AF65-F5344CB8AC3E}">
        <p14:creationId xmlns:p14="http://schemas.microsoft.com/office/powerpoint/2010/main" val="26351850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p:txBody>
          <a:bodyPr/>
          <a:lstStyle/>
          <a:p>
            <a:pPr marL="0" indent="0">
              <a:buNone/>
            </a:pPr>
            <a:r>
              <a:rPr lang="el-GR" sz="2000" b="1" dirty="0">
                <a:solidFill>
                  <a:schemeClr val="bg1"/>
                </a:solidFill>
              </a:rPr>
              <a:t>ΠΡΟΒΛΗΜΑΤΙΚΕΣ ΣΥΜΠΕΡΙΦΟΡΕΣ:</a:t>
            </a:r>
            <a:r>
              <a:rPr lang="el-GR" sz="2000" dirty="0">
                <a:solidFill>
                  <a:schemeClr val="bg1"/>
                </a:solidFill>
              </a:rPr>
              <a:t> </a:t>
            </a:r>
          </a:p>
          <a:p>
            <a:r>
              <a:rPr lang="el-GR" sz="2000" b="1" dirty="0">
                <a:solidFill>
                  <a:schemeClr val="bg1"/>
                </a:solidFill>
              </a:rPr>
              <a:t>ΔΙΑΤΑΡΑΧΕΣ ΔΙΑΓΩΓΗΣ</a:t>
            </a:r>
            <a:r>
              <a:rPr lang="el-GR" sz="2000" dirty="0">
                <a:solidFill>
                  <a:schemeClr val="bg1"/>
                </a:solidFill>
              </a:rPr>
              <a:t>, </a:t>
            </a:r>
            <a:r>
              <a:rPr lang="el-GR" sz="2000" dirty="0" smtClean="0">
                <a:solidFill>
                  <a:schemeClr val="bg1"/>
                </a:solidFill>
              </a:rPr>
              <a:t>επιθετικός, </a:t>
            </a:r>
            <a:r>
              <a:rPr lang="el-GR" sz="2000" dirty="0">
                <a:solidFill>
                  <a:schemeClr val="bg1"/>
                </a:solidFill>
              </a:rPr>
              <a:t>μανία καταστροφής, </a:t>
            </a:r>
            <a:r>
              <a:rPr lang="el-GR" sz="2000" dirty="0" smtClean="0">
                <a:solidFill>
                  <a:schemeClr val="bg1"/>
                </a:solidFill>
              </a:rPr>
              <a:t>ανυπάκουος, </a:t>
            </a:r>
            <a:r>
              <a:rPr lang="el-GR" sz="2000" dirty="0">
                <a:solidFill>
                  <a:schemeClr val="bg1"/>
                </a:solidFill>
              </a:rPr>
              <a:t>μη </a:t>
            </a:r>
            <a:r>
              <a:rPr lang="el-GR" sz="2000" dirty="0" smtClean="0">
                <a:solidFill>
                  <a:schemeClr val="bg1"/>
                </a:solidFill>
              </a:rPr>
              <a:t>συνεργάσιμος, διαταράσσει </a:t>
            </a:r>
            <a:r>
              <a:rPr lang="el-GR" sz="2000" dirty="0">
                <a:solidFill>
                  <a:schemeClr val="bg1"/>
                </a:solidFill>
              </a:rPr>
              <a:t>τη ζωή των άλλων.</a:t>
            </a:r>
          </a:p>
          <a:p>
            <a:r>
              <a:rPr lang="el-GR" sz="2000" b="1" dirty="0">
                <a:solidFill>
                  <a:schemeClr val="bg1"/>
                </a:solidFill>
              </a:rPr>
              <a:t>ΔΙΑΤΑΡΑΧΕΣ ΑΓΧΟΥΣ</a:t>
            </a:r>
            <a:r>
              <a:rPr lang="el-GR" sz="2000" dirty="0">
                <a:solidFill>
                  <a:schemeClr val="bg1"/>
                </a:solidFill>
              </a:rPr>
              <a:t>, </a:t>
            </a:r>
            <a:r>
              <a:rPr lang="el-GR" sz="2000" dirty="0" smtClean="0">
                <a:solidFill>
                  <a:schemeClr val="bg1"/>
                </a:solidFill>
              </a:rPr>
              <a:t>αγχωμένος, απομονωμένος, μελαγχολικός, </a:t>
            </a:r>
            <a:r>
              <a:rPr lang="el-GR" sz="2000" dirty="0">
                <a:solidFill>
                  <a:schemeClr val="bg1"/>
                </a:solidFill>
              </a:rPr>
              <a:t>χαμηλή αυτοπεποίθηση.</a:t>
            </a:r>
          </a:p>
          <a:p>
            <a:r>
              <a:rPr lang="el-GR" sz="2000" b="1" dirty="0">
                <a:solidFill>
                  <a:schemeClr val="bg1"/>
                </a:solidFill>
              </a:rPr>
              <a:t>ΔΙΑΤΑΡΑΧΕΣ ΑΝΩΡΙΜΟΤΗΤΑΣ,</a:t>
            </a:r>
            <a:r>
              <a:rPr lang="el-GR" sz="2000" dirty="0">
                <a:solidFill>
                  <a:schemeClr val="bg1"/>
                </a:solidFill>
              </a:rPr>
              <a:t> </a:t>
            </a:r>
            <a:r>
              <a:rPr lang="el-GR" sz="2000" dirty="0" smtClean="0">
                <a:solidFill>
                  <a:schemeClr val="bg1"/>
                </a:solidFill>
              </a:rPr>
              <a:t>ονειροπόλος, </a:t>
            </a:r>
            <a:r>
              <a:rPr lang="el-GR" sz="2000" dirty="0">
                <a:solidFill>
                  <a:schemeClr val="bg1"/>
                </a:solidFill>
              </a:rPr>
              <a:t>μικρής εμβέλειας προσοχή, ελάχιστες πρωτοβουλίες, ακαταστασία στο συντονισμό. </a:t>
            </a:r>
          </a:p>
          <a:p>
            <a:endParaRPr lang="el-GR" dirty="0"/>
          </a:p>
        </p:txBody>
      </p:sp>
    </p:spTree>
    <p:extLst>
      <p:ext uri="{BB962C8B-B14F-4D97-AF65-F5344CB8AC3E}">
        <p14:creationId xmlns:p14="http://schemas.microsoft.com/office/powerpoint/2010/main" val="113050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p:txBody>
          <a:bodyPr>
            <a:normAutofit/>
          </a:bodyPr>
          <a:lstStyle/>
          <a:p>
            <a:pPr marL="0" indent="0">
              <a:buNone/>
            </a:pPr>
            <a:r>
              <a:rPr lang="el-GR" sz="2000" b="1" dirty="0">
                <a:solidFill>
                  <a:schemeClr val="bg1"/>
                </a:solidFill>
              </a:rPr>
              <a:t>ΔΥΣΚΟΛΙΕΣ :</a:t>
            </a:r>
          </a:p>
          <a:p>
            <a:r>
              <a:rPr lang="el-GR" sz="2000" dirty="0">
                <a:solidFill>
                  <a:schemeClr val="bg1"/>
                </a:solidFill>
              </a:rPr>
              <a:t>ΑΔΥΝΑΜΙΑ ΜΑΘΗΣΗΣ ΚΑΙ ΔΗΜΙΟΥΡΓΙΑΣ</a:t>
            </a:r>
          </a:p>
          <a:p>
            <a:r>
              <a:rPr lang="el-GR" sz="2000" dirty="0">
                <a:solidFill>
                  <a:schemeClr val="bg1"/>
                </a:solidFill>
              </a:rPr>
              <a:t>ΜΗ ΔΙΑΤΗΡΗΣΗ ΙΚΑΝΟΠΟΙΗΤΙΚΩΝ ΔΙΑΠΡΟΣΩΠΙΚΩΝ ΣΧΕΣΕΩΝ ΜΕ ΣΥΝΟΜΗΛΙΚΟΥΣ ΚΑΙ ΕΚΠΑΙΔΕΥΤΙΚΟΥΣ</a:t>
            </a:r>
          </a:p>
          <a:p>
            <a:r>
              <a:rPr lang="el-GR" sz="2000" dirty="0">
                <a:solidFill>
                  <a:schemeClr val="bg1"/>
                </a:solidFill>
              </a:rPr>
              <a:t>ΣΥΜΠΕΡΙΦΟΡΑ ΜΕ ΑΚΑΤΑΛΛΗΛΟΥΣ ΤΡΟΠΟΥΣ</a:t>
            </a:r>
          </a:p>
          <a:p>
            <a:r>
              <a:rPr lang="el-GR" sz="2000" dirty="0">
                <a:solidFill>
                  <a:schemeClr val="bg1"/>
                </a:solidFill>
              </a:rPr>
              <a:t>ΔΙΑΘΕΣΗ ΔΥΣΤΥΧΙΑΣ</a:t>
            </a:r>
          </a:p>
          <a:p>
            <a:r>
              <a:rPr lang="el-GR" sz="2000" dirty="0" smtClean="0">
                <a:solidFill>
                  <a:schemeClr val="bg1"/>
                </a:solidFill>
              </a:rPr>
              <a:t>ΠΑΡΟΥΣΙΑΖΕΙ </a:t>
            </a:r>
            <a:r>
              <a:rPr lang="el-GR" sz="2000" dirty="0">
                <a:solidFill>
                  <a:schemeClr val="bg1"/>
                </a:solidFill>
              </a:rPr>
              <a:t>ΣΥΜΠΤΩΜΑΤΑ,ΟΠΩΣ ΠΟΝΟΙ, ΦΟΒΟΙ, ΠΟΥ ΣΥΝΔΈΟΝΤΑΙ ΜΕ ΜΑΘΗΣΙΑΚΕΣ ΥΠΟΧΡΕΩΣΕΙΣ, (</a:t>
            </a:r>
            <a:r>
              <a:rPr lang="en-US" sz="2000" dirty="0">
                <a:solidFill>
                  <a:schemeClr val="bg1"/>
                </a:solidFill>
              </a:rPr>
              <a:t>SLAVIN, 2007)</a:t>
            </a:r>
            <a:endParaRPr lang="el-GR" sz="2000" dirty="0">
              <a:solidFill>
                <a:schemeClr val="bg1"/>
              </a:solidFill>
            </a:endParaRPr>
          </a:p>
        </p:txBody>
      </p:sp>
    </p:spTree>
    <p:extLst>
      <p:ext uri="{BB962C8B-B14F-4D97-AF65-F5344CB8AC3E}">
        <p14:creationId xmlns:p14="http://schemas.microsoft.com/office/powerpoint/2010/main" val="316801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p:txBody>
          <a:bodyPr/>
          <a:lstStyle/>
          <a:p>
            <a:pPr marL="0" indent="0">
              <a:buNone/>
            </a:pPr>
            <a:r>
              <a:rPr lang="el-GR" sz="2000" b="1" dirty="0">
                <a:solidFill>
                  <a:schemeClr val="bg1"/>
                </a:solidFill>
              </a:rPr>
              <a:t>ΔΥΣΚΟΛΙΕΣ:</a:t>
            </a:r>
            <a:r>
              <a:rPr lang="el-GR" sz="2000" dirty="0">
                <a:solidFill>
                  <a:schemeClr val="bg1"/>
                </a:solidFill>
              </a:rPr>
              <a:t> </a:t>
            </a:r>
          </a:p>
          <a:p>
            <a:r>
              <a:rPr lang="el-GR" sz="2000" dirty="0" smtClean="0">
                <a:solidFill>
                  <a:schemeClr val="bg1"/>
                </a:solidFill>
              </a:rPr>
              <a:t>ΑΔΥΝΑΜΙΑ ΕΚΦΡΑΣΗΣ ΑΥΤΟΥ </a:t>
            </a:r>
            <a:r>
              <a:rPr lang="el-GR" sz="2000" dirty="0">
                <a:solidFill>
                  <a:schemeClr val="bg1"/>
                </a:solidFill>
              </a:rPr>
              <a:t>ΠΟΥ </a:t>
            </a:r>
            <a:r>
              <a:rPr lang="el-GR" sz="2000" dirty="0" smtClean="0">
                <a:solidFill>
                  <a:schemeClr val="bg1"/>
                </a:solidFill>
              </a:rPr>
              <a:t>ΘΕΛΕΙ </a:t>
            </a:r>
            <a:r>
              <a:rPr lang="el-GR" sz="2000" dirty="0">
                <a:solidFill>
                  <a:schemeClr val="bg1"/>
                </a:solidFill>
              </a:rPr>
              <a:t>ΜΕ ΤΟ ΛΟΓΟ</a:t>
            </a:r>
          </a:p>
          <a:p>
            <a:r>
              <a:rPr lang="el-GR" sz="2000" dirty="0" smtClean="0">
                <a:solidFill>
                  <a:schemeClr val="bg1"/>
                </a:solidFill>
              </a:rPr>
              <a:t>ΑΔΥΝΑΜΙΑ ΕΦΑΡΜΟΓΗΣ ΚΑΝΟΝΩΝ ΤΗΣ </a:t>
            </a:r>
            <a:r>
              <a:rPr lang="el-GR" sz="2000" dirty="0">
                <a:solidFill>
                  <a:schemeClr val="bg1"/>
                </a:solidFill>
              </a:rPr>
              <a:t>ΤΑΞΗΣ</a:t>
            </a:r>
          </a:p>
          <a:p>
            <a:r>
              <a:rPr lang="el-GR" sz="2000" dirty="0">
                <a:solidFill>
                  <a:schemeClr val="bg1"/>
                </a:solidFill>
              </a:rPr>
              <a:t>ΕΛΛΕΙΨΗ ΙΚΑΝΟΤΗΤΑΣ ΑΥΤΟΕΛΕΓΧΟΥ</a:t>
            </a:r>
          </a:p>
          <a:p>
            <a:r>
              <a:rPr lang="el-GR" sz="2000" dirty="0" smtClean="0">
                <a:solidFill>
                  <a:schemeClr val="bg1"/>
                </a:solidFill>
              </a:rPr>
              <a:t>ΕΚΦΡΑΣΗ </a:t>
            </a:r>
            <a:r>
              <a:rPr lang="el-GR" sz="2000" dirty="0">
                <a:solidFill>
                  <a:schemeClr val="bg1"/>
                </a:solidFill>
              </a:rPr>
              <a:t>ΜΕΣΑ ΑΠΌ ΤΗΝ ΕΠΙΘΕΤΙΚΗ ΣΥΜΠΕΡΙΦΟΡΑ, ΤΙΣ ΦΩΝΕΣ Ή ΤΟ ΚΛΑΜΑ</a:t>
            </a:r>
          </a:p>
          <a:p>
            <a:endParaRPr lang="el-GR" dirty="0"/>
          </a:p>
          <a:p>
            <a:endParaRPr lang="el-GR" dirty="0"/>
          </a:p>
        </p:txBody>
      </p:sp>
    </p:spTree>
    <p:extLst>
      <p:ext uri="{BB962C8B-B14F-4D97-AF65-F5344CB8AC3E}">
        <p14:creationId xmlns:p14="http://schemas.microsoft.com/office/powerpoint/2010/main" val="95543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a:xfrm>
            <a:off x="818712" y="2222287"/>
            <a:ext cx="10554574" cy="4384575"/>
          </a:xfrm>
        </p:spPr>
        <p:txBody>
          <a:bodyPr/>
          <a:lstStyle/>
          <a:p>
            <a:pPr marL="0" indent="0">
              <a:buNone/>
            </a:pPr>
            <a:r>
              <a:rPr lang="el-GR" sz="2000" b="1" dirty="0">
                <a:solidFill>
                  <a:schemeClr val="bg1"/>
                </a:solidFill>
              </a:rPr>
              <a:t>ΠΡΟΣΕΓΓΙΣΗ ΔΙΔΑΣΚΑΛΙΑΣ:</a:t>
            </a:r>
          </a:p>
          <a:p>
            <a:r>
              <a:rPr lang="el-GR" sz="2000" dirty="0" smtClean="0">
                <a:solidFill>
                  <a:schemeClr val="bg1"/>
                </a:solidFill>
              </a:rPr>
              <a:t>ΕΠΙΛΟΓΗ ΘΕΣΕΩΝ </a:t>
            </a:r>
            <a:r>
              <a:rPr lang="el-GR" sz="2000" dirty="0">
                <a:solidFill>
                  <a:schemeClr val="bg1"/>
                </a:solidFill>
              </a:rPr>
              <a:t>ΚΟΝΤΑ ΣΤΟΝ ΔΑΣΚΑΛΟ</a:t>
            </a:r>
          </a:p>
          <a:p>
            <a:r>
              <a:rPr lang="el-GR" sz="2000" dirty="0">
                <a:solidFill>
                  <a:schemeClr val="bg1"/>
                </a:solidFill>
              </a:rPr>
              <a:t>ΑΜΕΣΗ ΚΑΘΟΔΗΓΗΣΗ ΤΟΥ ΔΑΣΚΑΛΟΥ, </a:t>
            </a:r>
            <a:r>
              <a:rPr lang="el-GR" sz="2000" dirty="0" smtClean="0">
                <a:solidFill>
                  <a:schemeClr val="bg1"/>
                </a:solidFill>
              </a:rPr>
              <a:t>για να διατηρείται η προσοχή του και η συμμετοχή του στο μάθημα</a:t>
            </a:r>
            <a:endParaRPr lang="el-GR" sz="2000" dirty="0">
              <a:solidFill>
                <a:schemeClr val="bg1"/>
              </a:solidFill>
            </a:endParaRPr>
          </a:p>
          <a:p>
            <a:r>
              <a:rPr lang="el-GR" sz="2000" dirty="0" smtClean="0">
                <a:solidFill>
                  <a:schemeClr val="bg1"/>
                </a:solidFill>
              </a:rPr>
              <a:t>ΣΑΦΕΙΣ </a:t>
            </a:r>
            <a:r>
              <a:rPr lang="el-GR" sz="2000" dirty="0">
                <a:solidFill>
                  <a:schemeClr val="bg1"/>
                </a:solidFill>
              </a:rPr>
              <a:t>ΚΑΝΟΝΕΣ </a:t>
            </a:r>
          </a:p>
          <a:p>
            <a:r>
              <a:rPr lang="el-GR" sz="2000" dirty="0" smtClean="0">
                <a:solidFill>
                  <a:schemeClr val="bg1"/>
                </a:solidFill>
              </a:rPr>
              <a:t>ΣΥΝΑΙΣΘΗΜΑΤΑ ΕΠΙΤΥΧΙΑΣ</a:t>
            </a:r>
          </a:p>
          <a:p>
            <a:r>
              <a:rPr lang="el-GR" sz="2000" dirty="0" smtClean="0">
                <a:solidFill>
                  <a:schemeClr val="bg1"/>
                </a:solidFill>
              </a:rPr>
              <a:t>ΣΥΝΕΧΗΣ ΕΠΙΒΡΑΒΕΥΣΗ</a:t>
            </a:r>
            <a:endParaRPr lang="el-GR" sz="2000" dirty="0">
              <a:solidFill>
                <a:schemeClr val="bg1"/>
              </a:solidFill>
            </a:endParaRPr>
          </a:p>
          <a:p>
            <a:r>
              <a:rPr lang="el-GR" sz="2000" dirty="0" smtClean="0">
                <a:solidFill>
                  <a:schemeClr val="bg1"/>
                </a:solidFill>
              </a:rPr>
              <a:t>ΠΡΟΛΗΨΗ </a:t>
            </a:r>
            <a:r>
              <a:rPr lang="el-GR" sz="2000" dirty="0">
                <a:solidFill>
                  <a:schemeClr val="bg1"/>
                </a:solidFill>
              </a:rPr>
              <a:t>ΠΡΟΒΛΗΜΑΤΩΝ </a:t>
            </a:r>
            <a:r>
              <a:rPr lang="el-GR" sz="2000" dirty="0" smtClean="0">
                <a:solidFill>
                  <a:schemeClr val="bg1"/>
                </a:solidFill>
              </a:rPr>
              <a:t>ΣΥΜΠΕΡΙΦΟΡΑΣ</a:t>
            </a:r>
          </a:p>
          <a:p>
            <a:r>
              <a:rPr lang="el-GR" sz="2000" dirty="0" smtClean="0">
                <a:solidFill>
                  <a:schemeClr val="bg1"/>
                </a:solidFill>
              </a:rPr>
              <a:t>ΣΥΧΝΑ ΔΙΑΛΕΙΜΜΑΤΑ</a:t>
            </a:r>
          </a:p>
          <a:p>
            <a:pPr marL="0" indent="0">
              <a:buNone/>
            </a:pPr>
            <a:endParaRPr lang="el-GR" sz="2000" dirty="0">
              <a:solidFill>
                <a:schemeClr val="bg1"/>
              </a:solidFill>
            </a:endParaRPr>
          </a:p>
          <a:p>
            <a:endParaRPr lang="el-GR" b="1" dirty="0"/>
          </a:p>
        </p:txBody>
      </p:sp>
    </p:spTree>
    <p:extLst>
      <p:ext uri="{BB962C8B-B14F-4D97-AF65-F5344CB8AC3E}">
        <p14:creationId xmlns:p14="http://schemas.microsoft.com/office/powerpoint/2010/main" val="3366828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a:xfrm>
            <a:off x="818712" y="2222288"/>
            <a:ext cx="10554574" cy="1222588"/>
          </a:xfrm>
        </p:spPr>
        <p:txBody>
          <a:bodyPr/>
          <a:lstStyle/>
          <a:p>
            <a:pPr marL="0" indent="0">
              <a:buNone/>
            </a:pPr>
            <a:r>
              <a:rPr lang="el-GR" b="1" dirty="0">
                <a:solidFill>
                  <a:schemeClr val="bg1"/>
                </a:solidFill>
              </a:rPr>
              <a:t>ΔΙΑΧΕΙΡΙΣΗ ΣΥΝΗΘΙΣΜΕΝΩΝ ΠΡΟΒΛΗΜΑΤΩΝ ΣΥΜΠΕΡΙΦΟΡΑΣ</a:t>
            </a:r>
            <a:endParaRPr lang="el-GR" dirty="0">
              <a:solidFill>
                <a:schemeClr val="bg1"/>
              </a:solidFill>
            </a:endParaRPr>
          </a:p>
          <a:p>
            <a:pPr marL="514350" indent="-514350">
              <a:buFont typeface="+mj-lt"/>
              <a:buAutoNum type="arabicPeriod"/>
            </a:pPr>
            <a:r>
              <a:rPr lang="el-GR" dirty="0">
                <a:solidFill>
                  <a:schemeClr val="bg1"/>
                </a:solidFill>
              </a:rPr>
              <a:t>ΜΗ ΛΕΚΤΙΚΕΣ ΠΑΡΕΜΒΑΣΕΙΣ</a:t>
            </a:r>
            <a:endParaRPr lang="el-GR" b="1" dirty="0">
              <a:solidFill>
                <a:schemeClr val="bg1"/>
              </a:solidFill>
            </a:endParaRPr>
          </a:p>
          <a:p>
            <a:pPr marL="0" indent="0">
              <a:buNone/>
            </a:pPr>
            <a:endParaRPr lang="el-GR" b="1" dirty="0"/>
          </a:p>
          <a:p>
            <a:pPr marL="0" indent="0">
              <a:buNone/>
            </a:pPr>
            <a:endParaRPr lang="el-GR" b="1" dirty="0"/>
          </a:p>
        </p:txBody>
      </p:sp>
      <p:graphicFrame>
        <p:nvGraphicFramePr>
          <p:cNvPr id="5" name="Πίνακας 4"/>
          <p:cNvGraphicFramePr>
            <a:graphicFrameLocks noGrp="1"/>
          </p:cNvGraphicFramePr>
          <p:nvPr>
            <p:extLst>
              <p:ext uri="{D42A27DB-BD31-4B8C-83A1-F6EECF244321}">
                <p14:modId xmlns:p14="http://schemas.microsoft.com/office/powerpoint/2010/main" val="1505319700"/>
              </p:ext>
            </p:extLst>
          </p:nvPr>
        </p:nvGraphicFramePr>
        <p:xfrm>
          <a:off x="4755643" y="2451969"/>
          <a:ext cx="7089992" cy="4297680"/>
        </p:xfrm>
        <a:graphic>
          <a:graphicData uri="http://schemas.openxmlformats.org/drawingml/2006/table">
            <a:tbl>
              <a:tblPr firstRow="1" bandRow="1">
                <a:tableStyleId>{21E4AEA4-8DFA-4A89-87EB-49C32662AFE0}</a:tableStyleId>
              </a:tblPr>
              <a:tblGrid>
                <a:gridCol w="2947484">
                  <a:extLst>
                    <a:ext uri="{9D8B030D-6E8A-4147-A177-3AD203B41FA5}">
                      <a16:colId xmlns:a16="http://schemas.microsoft.com/office/drawing/2014/main" xmlns="" val="20000"/>
                    </a:ext>
                  </a:extLst>
                </a:gridCol>
                <a:gridCol w="4142508">
                  <a:extLst>
                    <a:ext uri="{9D8B030D-6E8A-4147-A177-3AD203B41FA5}">
                      <a16:colId xmlns:a16="http://schemas.microsoft.com/office/drawing/2014/main" xmlns="" val="20001"/>
                    </a:ext>
                  </a:extLst>
                </a:gridCol>
              </a:tblGrid>
              <a:tr h="0">
                <a:tc>
                  <a:txBody>
                    <a:bodyPr/>
                    <a:lstStyle/>
                    <a:p>
                      <a:r>
                        <a:rPr lang="el-GR" dirty="0"/>
                        <a:t>ΤΕΧΝΙΚΕΣ </a:t>
                      </a:r>
                    </a:p>
                  </a:txBody>
                  <a:tcPr/>
                </a:tc>
                <a:tc>
                  <a:txBody>
                    <a:bodyPr/>
                    <a:lstStyle/>
                    <a:p>
                      <a:endParaRPr lang="el-GR" dirty="0"/>
                    </a:p>
                  </a:txBody>
                  <a:tcPr/>
                </a:tc>
                <a:extLst>
                  <a:ext uri="{0D108BD9-81ED-4DB2-BD59-A6C34878D82A}">
                    <a16:rowId xmlns:a16="http://schemas.microsoft.com/office/drawing/2014/main" xmlns="" val="10000"/>
                  </a:ext>
                </a:extLst>
              </a:tr>
              <a:tr h="546399">
                <a:tc>
                  <a:txBody>
                    <a:bodyPr/>
                    <a:lstStyle/>
                    <a:p>
                      <a:r>
                        <a:rPr lang="el-GR" dirty="0"/>
                        <a:t>ΕΓΓΥΤΗΤΑ</a:t>
                      </a:r>
                    </a:p>
                  </a:txBody>
                  <a:tcPr/>
                </a:tc>
                <a:tc>
                  <a:txBody>
                    <a:bodyPr/>
                    <a:lstStyle/>
                    <a:p>
                      <a:r>
                        <a:rPr lang="el-GR" dirty="0"/>
                        <a:t>ΠΗΓΑΙΝΟΥΜΕ ΚΟΝΤΑ ΣΤΟΝ ΜΑΘΗΤΗ ΠΟΥ ΔΕΝ ΠΡΟΣΕΧΕΙ</a:t>
                      </a:r>
                    </a:p>
                  </a:txBody>
                  <a:tcPr/>
                </a:tc>
                <a:extLst>
                  <a:ext uri="{0D108BD9-81ED-4DB2-BD59-A6C34878D82A}">
                    <a16:rowId xmlns:a16="http://schemas.microsoft.com/office/drawing/2014/main" xmlns="" val="10001"/>
                  </a:ext>
                </a:extLst>
              </a:tr>
              <a:tr h="546399">
                <a:tc>
                  <a:txBody>
                    <a:bodyPr/>
                    <a:lstStyle/>
                    <a:p>
                      <a:r>
                        <a:rPr lang="el-GR" dirty="0"/>
                        <a:t>ΒΛΕΜΜΑΤΙΚΗ</a:t>
                      </a:r>
                      <a:r>
                        <a:rPr lang="el-GR" baseline="0" dirty="0"/>
                        <a:t> ΕΠΑΦΗ</a:t>
                      </a:r>
                      <a:endParaRPr lang="el-GR" dirty="0"/>
                    </a:p>
                  </a:txBody>
                  <a:tcPr/>
                </a:tc>
                <a:tc>
                  <a:txBody>
                    <a:bodyPr/>
                    <a:lstStyle/>
                    <a:p>
                      <a:r>
                        <a:rPr lang="el-GR" dirty="0"/>
                        <a:t>ΚΟΙΤΑΖΟΥΜΕ ΚΑΤΑΜΑΤΑ ΤΟΝ ΜΑΘΗΤΗ</a:t>
                      </a:r>
                    </a:p>
                  </a:txBody>
                  <a:tcPr/>
                </a:tc>
                <a:extLst>
                  <a:ext uri="{0D108BD9-81ED-4DB2-BD59-A6C34878D82A}">
                    <a16:rowId xmlns:a16="http://schemas.microsoft.com/office/drawing/2014/main" xmlns="" val="10002"/>
                  </a:ext>
                </a:extLst>
              </a:tr>
              <a:tr h="546399">
                <a:tc>
                  <a:txBody>
                    <a:bodyPr/>
                    <a:lstStyle/>
                    <a:p>
                      <a:r>
                        <a:rPr lang="el-GR" dirty="0"/>
                        <a:t>ΠΡΟΣΑΝΑΤΟΛΙΣΜΟΣ ΣΩΜΑΤΟΣ</a:t>
                      </a:r>
                    </a:p>
                  </a:txBody>
                  <a:tcPr/>
                </a:tc>
                <a:tc>
                  <a:txBody>
                    <a:bodyPr/>
                    <a:lstStyle/>
                    <a:p>
                      <a:r>
                        <a:rPr lang="el-GR" dirty="0"/>
                        <a:t>ΣΤΕΚΟΜΑΣΤΕ ΑΠΕΝΑΝΤΙ ΑΠΌ ΤΟΝ ΜΑΘΗΤΗ</a:t>
                      </a:r>
                    </a:p>
                  </a:txBody>
                  <a:tcPr/>
                </a:tc>
                <a:extLst>
                  <a:ext uri="{0D108BD9-81ED-4DB2-BD59-A6C34878D82A}">
                    <a16:rowId xmlns:a16="http://schemas.microsoft.com/office/drawing/2014/main" xmlns="" val="10003"/>
                  </a:ext>
                </a:extLst>
              </a:tr>
              <a:tr h="312228">
                <a:tc>
                  <a:txBody>
                    <a:bodyPr/>
                    <a:lstStyle/>
                    <a:p>
                      <a:r>
                        <a:rPr lang="el-GR" dirty="0"/>
                        <a:t>ΕΚΦΡΑΣΗ ΠΡΟΣΩΠΟΥ</a:t>
                      </a:r>
                    </a:p>
                  </a:txBody>
                  <a:tcPr/>
                </a:tc>
                <a:tc>
                  <a:txBody>
                    <a:bodyPr/>
                    <a:lstStyle/>
                    <a:p>
                      <a:r>
                        <a:rPr lang="el-GR" dirty="0"/>
                        <a:t>ΣΥΝΟΦΡΥΩΝΟΥΜΕ ΦΡΥΔΙΑ</a:t>
                      </a:r>
                    </a:p>
                  </a:txBody>
                  <a:tcPr/>
                </a:tc>
                <a:extLst>
                  <a:ext uri="{0D108BD9-81ED-4DB2-BD59-A6C34878D82A}">
                    <a16:rowId xmlns:a16="http://schemas.microsoft.com/office/drawing/2014/main" xmlns="" val="10004"/>
                  </a:ext>
                </a:extLst>
              </a:tr>
              <a:tr h="546399">
                <a:tc>
                  <a:txBody>
                    <a:bodyPr/>
                    <a:lstStyle/>
                    <a:p>
                      <a:r>
                        <a:rPr lang="el-GR" dirty="0"/>
                        <a:t>ΝΑΥΜΑ </a:t>
                      </a:r>
                    </a:p>
                  </a:txBody>
                  <a:tcPr/>
                </a:tc>
                <a:tc>
                  <a:txBody>
                    <a:bodyPr/>
                    <a:lstStyle/>
                    <a:p>
                      <a:r>
                        <a:rPr lang="el-GR" dirty="0"/>
                        <a:t>ΚΑΝΟΥΜΕ ΝΕΥΜΑ ΣΤΟΝ ΜΑΘΗΤΗ ΠΟΥ ΔΙΑΚΟΠΤΕΙ</a:t>
                      </a:r>
                    </a:p>
                  </a:txBody>
                  <a:tcPr/>
                </a:tc>
                <a:extLst>
                  <a:ext uri="{0D108BD9-81ED-4DB2-BD59-A6C34878D82A}">
                    <a16:rowId xmlns:a16="http://schemas.microsoft.com/office/drawing/2014/main" xmlns="" val="10005"/>
                  </a:ext>
                </a:extLst>
              </a:tr>
              <a:tr h="546399">
                <a:tc>
                  <a:txBody>
                    <a:bodyPr/>
                    <a:lstStyle/>
                    <a:p>
                      <a:r>
                        <a:rPr lang="el-GR" dirty="0"/>
                        <a:t>ΛΕΚΤΙΚΗ ΔΙΑΒΑΘΜΙΣΗ</a:t>
                      </a:r>
                    </a:p>
                  </a:txBody>
                  <a:tcPr/>
                </a:tc>
                <a:tc>
                  <a:txBody>
                    <a:bodyPr/>
                    <a:lstStyle/>
                    <a:p>
                      <a:r>
                        <a:rPr lang="el-GR" dirty="0"/>
                        <a:t>ΔΙΑΒΑΘΜΙΖΟΥΜΕ ΤΟΝ ΤΟΝΟ ΤΗΣ ΦΩΝΗΣ ΜΑΣ,</a:t>
                      </a:r>
                      <a:r>
                        <a:rPr lang="el-GR" baseline="0" dirty="0"/>
                        <a:t> ΤΗΝ ΕΝΤΑΣΗ</a:t>
                      </a:r>
                      <a:endParaRPr lang="el-GR" dirty="0"/>
                    </a:p>
                  </a:txBody>
                  <a:tcPr/>
                </a:tc>
                <a:extLst>
                  <a:ext uri="{0D108BD9-81ED-4DB2-BD59-A6C34878D82A}">
                    <a16:rowId xmlns:a16="http://schemas.microsoft.com/office/drawing/2014/main" xmlns="" val="10006"/>
                  </a:ext>
                </a:extLst>
              </a:tr>
              <a:tr h="0">
                <a:tc>
                  <a:txBody>
                    <a:bodyPr/>
                    <a:lstStyle/>
                    <a:p>
                      <a:endParaRPr lang="el-GR" dirty="0"/>
                    </a:p>
                  </a:txBody>
                  <a:tcPr/>
                </a:tc>
                <a:tc>
                  <a:txBody>
                    <a:bodyPr/>
                    <a:lstStyle/>
                    <a:p>
                      <a:endParaRPr lang="el-GR" dirty="0"/>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97399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a:xfrm>
            <a:off x="827424" y="1417638"/>
            <a:ext cx="10554574" cy="3636511"/>
          </a:xfrm>
        </p:spPr>
        <p:txBody>
          <a:bodyPr/>
          <a:lstStyle/>
          <a:p>
            <a:pPr marL="0" indent="0">
              <a:buNone/>
            </a:pPr>
            <a:r>
              <a:rPr lang="el-GR" sz="2000" b="1" dirty="0">
                <a:solidFill>
                  <a:schemeClr val="bg1"/>
                </a:solidFill>
              </a:rPr>
              <a:t>ΔΙΑΧΕΙΡΙΣΗ ΣΥΝΗΘΙΣΜΕΝΩΝ ΠΡΟΒΛΗΜΑΤΩΝ ΣΥΜΠΕΡΙΦΟΡΑΣ </a:t>
            </a:r>
          </a:p>
          <a:p>
            <a:pPr marL="0" indent="0">
              <a:buNone/>
            </a:pPr>
            <a:r>
              <a:rPr lang="el-GR" sz="2000" dirty="0">
                <a:solidFill>
                  <a:schemeClr val="bg1"/>
                </a:solidFill>
              </a:rPr>
              <a:t>2. ΛΕΚΤΙΚΕΣ ΥΠΟΜΝΗΣΕΙΣ </a:t>
            </a:r>
          </a:p>
          <a:p>
            <a:pPr marL="0" indent="0">
              <a:buNone/>
            </a:pPr>
            <a:r>
              <a:rPr lang="el-GR" sz="2000" dirty="0">
                <a:solidFill>
                  <a:schemeClr val="bg1"/>
                </a:solidFill>
              </a:rPr>
              <a:t>ΑΜΕΣΕΣ ΜΟΡΦΕΣ ΠΑΡΕΜΒΑΣΗΣ ΠΟΥ ΔΙΝΟΝΤΑΙ ΜΟΛΙΣ ΕΜΦΑΝΙΣΤΕΙ Η ΑΝΑΡΜΟΣΤΗ ΣΥΜΠΕΡΙΦΟΡΑ. Η ΚΑΘΥΣΤΕΡΗΜΕΝΗ ΥΠΟΜΝΗΣΗ ΕΊΝΑΙ ΑΝΑΠΟΤΕΛΕΣΜΑΤΙΚΗ </a:t>
            </a:r>
          </a:p>
          <a:p>
            <a:pPr marL="0" indent="0">
              <a:buNone/>
            </a:pPr>
            <a:endParaRPr lang="el-GR" dirty="0">
              <a:solidFill>
                <a:schemeClr val="bg1"/>
              </a:solidFill>
            </a:endParaRPr>
          </a:p>
        </p:txBody>
      </p:sp>
      <p:graphicFrame>
        <p:nvGraphicFramePr>
          <p:cNvPr id="6" name="Πίνακας 5"/>
          <p:cNvGraphicFramePr>
            <a:graphicFrameLocks noGrp="1"/>
          </p:cNvGraphicFramePr>
          <p:nvPr>
            <p:extLst>
              <p:ext uri="{D42A27DB-BD31-4B8C-83A1-F6EECF244321}">
                <p14:modId xmlns:p14="http://schemas.microsoft.com/office/powerpoint/2010/main" val="1311016338"/>
              </p:ext>
            </p:extLst>
          </p:nvPr>
        </p:nvGraphicFramePr>
        <p:xfrm>
          <a:off x="1877453" y="4261356"/>
          <a:ext cx="8128000" cy="1925320"/>
        </p:xfrm>
        <a:graphic>
          <a:graphicData uri="http://schemas.openxmlformats.org/drawingml/2006/table">
            <a:tbl>
              <a:tblPr firstRow="1" bandRow="1">
                <a:tableStyleId>{21E4AEA4-8DFA-4A89-87EB-49C32662AFE0}</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a:txBody>
                    <a:bodyPr/>
                    <a:lstStyle/>
                    <a:p>
                      <a:r>
                        <a:rPr lang="el-GR" dirty="0"/>
                        <a:t>ΤΕΧΝΙΚΕΣ</a:t>
                      </a:r>
                    </a:p>
                  </a:txBody>
                  <a:tcPr/>
                </a:tc>
                <a:tc>
                  <a:txBody>
                    <a:bodyPr/>
                    <a:lstStyle/>
                    <a:p>
                      <a:endParaRPr lang="el-GR"/>
                    </a:p>
                  </a:txBody>
                  <a:tcPr/>
                </a:tc>
                <a:extLst>
                  <a:ext uri="{0D108BD9-81ED-4DB2-BD59-A6C34878D82A}">
                    <a16:rowId xmlns:a16="http://schemas.microsoft.com/office/drawing/2014/main" xmlns="" val="10000"/>
                  </a:ext>
                </a:extLst>
              </a:tr>
              <a:tr h="370840">
                <a:tc>
                  <a:txBody>
                    <a:bodyPr/>
                    <a:lstStyle/>
                    <a:p>
                      <a:r>
                        <a:rPr lang="el-GR" dirty="0"/>
                        <a:t>ΔΙΑΤΥΠΩΣΗ ΕΠΙΘΥΜΙΑΣ </a:t>
                      </a:r>
                    </a:p>
                  </a:txBody>
                  <a:tcPr/>
                </a:tc>
                <a:tc>
                  <a:txBody>
                    <a:bodyPr/>
                    <a:lstStyle/>
                    <a:p>
                      <a:r>
                        <a:rPr lang="el-GR" dirty="0"/>
                        <a:t>ΖΗΤΑΜΕ ΑΠΌ ΤΟΝ ΜΑΘΗΤΗ ΝΑ ΕΝΕΡΓΗΣΕΙ, ‘ΘΕΛΩ ΝΑ ΚΑΝΕΙΣ ΗΣΥΧΙΑ’</a:t>
                      </a:r>
                    </a:p>
                  </a:txBody>
                  <a:tcPr/>
                </a:tc>
                <a:extLst>
                  <a:ext uri="{0D108BD9-81ED-4DB2-BD59-A6C34878D82A}">
                    <a16:rowId xmlns:a16="http://schemas.microsoft.com/office/drawing/2014/main" xmlns="" val="10001"/>
                  </a:ext>
                </a:extLst>
              </a:tr>
              <a:tr h="370840">
                <a:tc>
                  <a:txBody>
                    <a:bodyPr/>
                    <a:lstStyle/>
                    <a:p>
                      <a:r>
                        <a:rPr lang="el-GR" dirty="0"/>
                        <a:t>ΕΠΑΙΝΟΣ</a:t>
                      </a:r>
                    </a:p>
                  </a:txBody>
                  <a:tcPr/>
                </a:tc>
                <a:tc>
                  <a:txBody>
                    <a:bodyPr/>
                    <a:lstStyle/>
                    <a:p>
                      <a:r>
                        <a:rPr lang="el-GR" dirty="0"/>
                        <a:t>ΕΠΑΙΝΟΥΜΕ ΣΩΣΤΕΣ ΣΥΜΠΕΡΙΦΟΡΕΣ </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47925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574473" y="641152"/>
            <a:ext cx="10571998" cy="970450"/>
          </a:xfrm>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a:xfrm>
            <a:off x="0" y="1270723"/>
            <a:ext cx="7613564" cy="3636511"/>
          </a:xfrm>
        </p:spPr>
        <p:txBody>
          <a:bodyPr/>
          <a:lstStyle/>
          <a:p>
            <a:pPr marL="0" indent="0">
              <a:buNone/>
            </a:pPr>
            <a:r>
              <a:rPr lang="el-GR" sz="2000" b="1" dirty="0">
                <a:solidFill>
                  <a:schemeClr val="bg1"/>
                </a:solidFill>
              </a:rPr>
              <a:t>ΔΙΑΧΕΙΡΙΣΗ ΣΟΒΑΡΟΤΕΡΩΝ ΠΡΟΒΛΗΜΑΤΩΝ ΣΥΜΠΕΡΙΦΟΡΑΣ</a:t>
            </a:r>
          </a:p>
          <a:p>
            <a:pPr marL="514350" indent="-514350">
              <a:buFont typeface="+mj-lt"/>
              <a:buAutoNum type="arabicPeriod"/>
            </a:pPr>
            <a:r>
              <a:rPr lang="el-GR" sz="2000" dirty="0">
                <a:solidFill>
                  <a:schemeClr val="bg1"/>
                </a:solidFill>
              </a:rPr>
              <a:t>ΕΦΑΡΜΟΓΗ ΣΥΝΕΠΕΙΩΝ, ΛΟΓΙΚΕΣ ΣΥΝΕΠΕΙΕΣ</a:t>
            </a:r>
          </a:p>
          <a:p>
            <a:pPr marL="514350" indent="-514350">
              <a:buFont typeface="+mj-lt"/>
              <a:buAutoNum type="arabicPeriod"/>
            </a:pPr>
            <a:r>
              <a:rPr lang="el-GR" sz="2000" dirty="0">
                <a:solidFill>
                  <a:schemeClr val="bg1"/>
                </a:solidFill>
              </a:rPr>
              <a:t>ΤΡΟΠΟΠΟΙΗΣΗ ΣΥΜΠΕΡΙΦΟΡΑΣ, ΑΝΑΓΝΩΡΙΣΗ ΤΗΣ ΣΥΜΠΕΡΙΦΟΡΑΣ ΚΑΙ ΕΠΙΛΟΓΗ ΕΝΙΣΧΥΤΩΝ, </a:t>
            </a:r>
            <a:r>
              <a:rPr lang="en-US" sz="2000" dirty="0">
                <a:solidFill>
                  <a:schemeClr val="bg1"/>
                </a:solidFill>
              </a:rPr>
              <a:t>V. JONES &amp; L. JONES (2001)</a:t>
            </a:r>
            <a:endParaRPr lang="el-GR" sz="2000" dirty="0">
              <a:solidFill>
                <a:schemeClr val="bg1"/>
              </a:solidFill>
            </a:endParaRPr>
          </a:p>
        </p:txBody>
      </p:sp>
      <p:graphicFrame>
        <p:nvGraphicFramePr>
          <p:cNvPr id="4" name="Πίνακας 3"/>
          <p:cNvGraphicFramePr>
            <a:graphicFrameLocks noGrp="1"/>
          </p:cNvGraphicFramePr>
          <p:nvPr>
            <p:extLst>
              <p:ext uri="{D42A27DB-BD31-4B8C-83A1-F6EECF244321}">
                <p14:modId xmlns:p14="http://schemas.microsoft.com/office/powerpoint/2010/main" val="4258181503"/>
              </p:ext>
            </p:extLst>
          </p:nvPr>
        </p:nvGraphicFramePr>
        <p:xfrm>
          <a:off x="3148779" y="3820114"/>
          <a:ext cx="7588494" cy="2763520"/>
        </p:xfrm>
        <a:graphic>
          <a:graphicData uri="http://schemas.openxmlformats.org/drawingml/2006/table">
            <a:tbl>
              <a:tblPr firstRow="1" bandRow="1">
                <a:tableStyleId>{21E4AEA4-8DFA-4A89-87EB-49C32662AFE0}</a:tableStyleId>
              </a:tblPr>
              <a:tblGrid>
                <a:gridCol w="2822530">
                  <a:extLst>
                    <a:ext uri="{9D8B030D-6E8A-4147-A177-3AD203B41FA5}">
                      <a16:colId xmlns:a16="http://schemas.microsoft.com/office/drawing/2014/main" xmlns="" val="20000"/>
                    </a:ext>
                  </a:extLst>
                </a:gridCol>
                <a:gridCol w="4765964">
                  <a:extLst>
                    <a:ext uri="{9D8B030D-6E8A-4147-A177-3AD203B41FA5}">
                      <a16:colId xmlns:a16="http://schemas.microsoft.com/office/drawing/2014/main" xmlns="" val="20001"/>
                    </a:ext>
                  </a:extLst>
                </a:gridCol>
              </a:tblGrid>
              <a:tr h="370840">
                <a:tc>
                  <a:txBody>
                    <a:bodyPr/>
                    <a:lstStyle/>
                    <a:p>
                      <a:r>
                        <a:rPr lang="el-GR" dirty="0" smtClean="0"/>
                        <a:t>ΤΕΧΝΙΚΕΣ</a:t>
                      </a:r>
                      <a:endParaRPr lang="el-GR" dirty="0"/>
                    </a:p>
                  </a:txBody>
                  <a:tcPr/>
                </a:tc>
                <a:tc>
                  <a:txBody>
                    <a:bodyPr/>
                    <a:lstStyle/>
                    <a:p>
                      <a:endParaRPr lang="el-GR" dirty="0"/>
                    </a:p>
                  </a:txBody>
                  <a:tcPr/>
                </a:tc>
                <a:extLst>
                  <a:ext uri="{0D108BD9-81ED-4DB2-BD59-A6C34878D82A}">
                    <a16:rowId xmlns:a16="http://schemas.microsoft.com/office/drawing/2014/main" xmlns="" val="10000"/>
                  </a:ext>
                </a:extLst>
              </a:tr>
              <a:tr h="370840">
                <a:tc>
                  <a:txBody>
                    <a:bodyPr/>
                    <a:lstStyle/>
                    <a:p>
                      <a:r>
                        <a:rPr lang="el-GR" dirty="0"/>
                        <a:t>ΕΠΑΙΝΕΤΙΚΕΣ ΛΕΞΕΙΣ ΚΑΙ ΦΡΑΣΕΙΣ </a:t>
                      </a:r>
                    </a:p>
                  </a:txBody>
                  <a:tcPr/>
                </a:tc>
                <a:tc>
                  <a:txBody>
                    <a:bodyPr/>
                    <a:lstStyle/>
                    <a:p>
                      <a:r>
                        <a:rPr lang="el-GR" dirty="0"/>
                        <a:t>ΚΑΛΗ ΣΚΕΨΗ, ΕΙΜΑΙ ΕΥΧΑΡΙΣΤΗΜΕΝΟΣ, ΠΡΟΣΕΧΕΙΣ</a:t>
                      </a:r>
                      <a:r>
                        <a:rPr lang="el-GR" baseline="0" dirty="0"/>
                        <a:t> ΠΡΑΓΜΑΤΙΚΑ</a:t>
                      </a:r>
                      <a:endParaRPr lang="el-GR" dirty="0"/>
                    </a:p>
                  </a:txBody>
                  <a:tcPr/>
                </a:tc>
                <a:extLst>
                  <a:ext uri="{0D108BD9-81ED-4DB2-BD59-A6C34878D82A}">
                    <a16:rowId xmlns:a16="http://schemas.microsoft.com/office/drawing/2014/main" xmlns="" val="10001"/>
                  </a:ext>
                </a:extLst>
              </a:tr>
              <a:tr h="370840">
                <a:tc>
                  <a:txBody>
                    <a:bodyPr/>
                    <a:lstStyle/>
                    <a:p>
                      <a:r>
                        <a:rPr lang="el-GR" dirty="0"/>
                        <a:t>ΕΓΓΥΤΗΤΑ</a:t>
                      </a:r>
                    </a:p>
                  </a:txBody>
                  <a:tcPr/>
                </a:tc>
                <a:tc>
                  <a:txBody>
                    <a:bodyPr/>
                    <a:lstStyle/>
                    <a:p>
                      <a:r>
                        <a:rPr lang="el-GR" dirty="0"/>
                        <a:t>ΔΟΥΛΕΥΟΥΜΕ ΜΑΖΙ, ΣΥΖΗΤΑΜΕ</a:t>
                      </a:r>
                    </a:p>
                  </a:txBody>
                  <a:tcPr/>
                </a:tc>
                <a:extLst>
                  <a:ext uri="{0D108BD9-81ED-4DB2-BD59-A6C34878D82A}">
                    <a16:rowId xmlns:a16="http://schemas.microsoft.com/office/drawing/2014/main" xmlns="" val="10002"/>
                  </a:ext>
                </a:extLst>
              </a:tr>
              <a:tr h="370840">
                <a:tc>
                  <a:txBody>
                    <a:bodyPr/>
                    <a:lstStyle/>
                    <a:p>
                      <a:r>
                        <a:rPr lang="el-GR" dirty="0"/>
                        <a:t>ΦΥΣΙΚΗ ΕΠΑΦΗ</a:t>
                      </a:r>
                    </a:p>
                  </a:txBody>
                  <a:tcPr/>
                </a:tc>
                <a:tc>
                  <a:txBody>
                    <a:bodyPr/>
                    <a:lstStyle/>
                    <a:p>
                      <a:r>
                        <a:rPr lang="el-GR" dirty="0"/>
                        <a:t>ΑΓΓΙΓΜΑ, ΧΕΙΡΑΨΙΑ, ΧΤΥΠΗΜΑ ΣΤΟΝ ΩΜΟ</a:t>
                      </a:r>
                    </a:p>
                  </a:txBody>
                  <a:tcPr/>
                </a:tc>
                <a:extLst>
                  <a:ext uri="{0D108BD9-81ED-4DB2-BD59-A6C34878D82A}">
                    <a16:rowId xmlns:a16="http://schemas.microsoft.com/office/drawing/2014/main" xmlns="" val="10003"/>
                  </a:ext>
                </a:extLst>
              </a:tr>
              <a:tr h="370840">
                <a:tc>
                  <a:txBody>
                    <a:bodyPr/>
                    <a:lstStyle/>
                    <a:p>
                      <a:r>
                        <a:rPr lang="el-GR" dirty="0"/>
                        <a:t>ΕΚΦΡΑΣΕΙΣ</a:t>
                      </a:r>
                    </a:p>
                  </a:txBody>
                  <a:tcPr/>
                </a:tc>
                <a:tc>
                  <a:txBody>
                    <a:bodyPr/>
                    <a:lstStyle/>
                    <a:p>
                      <a:r>
                        <a:rPr lang="el-GR" dirty="0"/>
                        <a:t>ΧΑΜΟΓΕΛΟ, ΝΕΥΜΑ ΜΕ ΜΑΤΙΑ</a:t>
                      </a:r>
                    </a:p>
                  </a:txBody>
                  <a:tcPr/>
                </a:tc>
                <a:extLst>
                  <a:ext uri="{0D108BD9-81ED-4DB2-BD59-A6C34878D82A}">
                    <a16:rowId xmlns:a16="http://schemas.microsoft.com/office/drawing/2014/main" xmlns="" val="10004"/>
                  </a:ext>
                </a:extLst>
              </a:tr>
              <a:tr h="370840">
                <a:tc>
                  <a:txBody>
                    <a:bodyPr/>
                    <a:lstStyle/>
                    <a:p>
                      <a:r>
                        <a:rPr lang="el-GR" dirty="0"/>
                        <a:t>ΠΡΟΤΕΙΝΟΜΕΝΕΣ ΔΡΑΣΤΗΡΙΟΤΗΤΕΣ</a:t>
                      </a:r>
                    </a:p>
                  </a:txBody>
                  <a:tcPr/>
                </a:tc>
                <a:tc>
                  <a:txBody>
                    <a:bodyPr/>
                    <a:lstStyle/>
                    <a:p>
                      <a:r>
                        <a:rPr lang="el-GR" dirty="0"/>
                        <a:t>ΝΑ ΚΑΝΕΙ ΜΙΚΡΟΔΟΥΛΕΙΕΣ,</a:t>
                      </a:r>
                      <a:r>
                        <a:rPr lang="el-GR" baseline="0" dirty="0"/>
                        <a:t> ΝΑΕΠΙΛΕΞΕΙ ΑΣΚΗΣΕΙΣ, ΝΑ ΒΟΗΘΗΣΕΙ ΣΥΜΜΑΘΗΤΗ </a:t>
                      </a:r>
                      <a:endParaRPr lang="el-GR"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78603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a:xfrm>
            <a:off x="1" y="2013383"/>
            <a:ext cx="5029312" cy="3636511"/>
          </a:xfrm>
        </p:spPr>
        <p:txBody>
          <a:bodyPr/>
          <a:lstStyle/>
          <a:p>
            <a:pPr marL="0" indent="0">
              <a:buNone/>
            </a:pPr>
            <a:r>
              <a:rPr lang="el-GR" sz="2000" b="1" dirty="0">
                <a:solidFill>
                  <a:schemeClr val="bg1"/>
                </a:solidFill>
              </a:rPr>
              <a:t>ΔΙΑΧΕΙΡΙΣΗ ΣΟΒΑΡΟΤΕΡΩΝ ΠΡΟΒΛΗΜΑΤΩΝ ΣΥΜΠΕΡΙΦΟΡΑΣ</a:t>
            </a:r>
          </a:p>
          <a:p>
            <a:pPr marL="0" indent="0">
              <a:buNone/>
            </a:pPr>
            <a:r>
              <a:rPr lang="el-GR" sz="2000" dirty="0">
                <a:solidFill>
                  <a:schemeClr val="bg1"/>
                </a:solidFill>
              </a:rPr>
              <a:t>3. ΕΠΙΛΟΓΗ ΤΙΜΩΡΙΑΣ, ΑΝ </a:t>
            </a:r>
            <a:r>
              <a:rPr lang="el-GR" sz="2000" dirty="0" smtClean="0">
                <a:solidFill>
                  <a:schemeClr val="bg1"/>
                </a:solidFill>
              </a:rPr>
              <a:t>ΕΊΝΑΙ </a:t>
            </a:r>
            <a:r>
              <a:rPr lang="el-GR" sz="2000" dirty="0">
                <a:solidFill>
                  <a:schemeClr val="bg1"/>
                </a:solidFill>
              </a:rPr>
              <a:t>ΑΝΑΓΚΑΙΟ</a:t>
            </a:r>
          </a:p>
          <a:p>
            <a:pPr marL="0" indent="0">
              <a:buNone/>
            </a:pPr>
            <a:r>
              <a:rPr lang="el-GR" sz="2000" dirty="0">
                <a:solidFill>
                  <a:schemeClr val="bg1"/>
                </a:solidFill>
              </a:rPr>
              <a:t>ΣΕ ΚΑΠΟΙΕΣ ΠΕΡΙΠΤΩΣΕΙΣ ΕΊΝΑΙ ΑΠΑΡΑΙΤΗΤΗ ΚΑΠΟΙΟΥ ΕΙΔΟΥΣ ΤΙΜΩΡΙΑ, </a:t>
            </a:r>
            <a:r>
              <a:rPr lang="el-GR" sz="2000" dirty="0" smtClean="0">
                <a:solidFill>
                  <a:schemeClr val="bg1"/>
                </a:solidFill>
              </a:rPr>
              <a:t>ΟΤΑΝ </a:t>
            </a:r>
            <a:r>
              <a:rPr lang="el-GR" sz="2000" dirty="0">
                <a:solidFill>
                  <a:schemeClr val="bg1"/>
                </a:solidFill>
              </a:rPr>
              <a:t>ΟΙ ΤΕΧΝΙΚΕΣ ΕΝΙΣΧΥΣΗΣ ΔΕΝ ΕΊΝΑΙ ΕΦΙΚΤΕΣ</a:t>
            </a:r>
          </a:p>
          <a:p>
            <a:endParaRPr lang="el-GR" dirty="0"/>
          </a:p>
        </p:txBody>
      </p:sp>
      <p:graphicFrame>
        <p:nvGraphicFramePr>
          <p:cNvPr id="4" name="Πίνακας 3"/>
          <p:cNvGraphicFramePr>
            <a:graphicFrameLocks noGrp="1"/>
          </p:cNvGraphicFramePr>
          <p:nvPr>
            <p:extLst>
              <p:ext uri="{D42A27DB-BD31-4B8C-83A1-F6EECF244321}">
                <p14:modId xmlns:p14="http://schemas.microsoft.com/office/powerpoint/2010/main" val="3973873940"/>
              </p:ext>
            </p:extLst>
          </p:nvPr>
        </p:nvGraphicFramePr>
        <p:xfrm>
          <a:off x="5029313" y="3029065"/>
          <a:ext cx="7051850" cy="3662680"/>
        </p:xfrm>
        <a:graphic>
          <a:graphicData uri="http://schemas.openxmlformats.org/drawingml/2006/table">
            <a:tbl>
              <a:tblPr firstRow="1" bandRow="1">
                <a:tableStyleId>{21E4AEA4-8DFA-4A89-87EB-49C32662AFE0}</a:tableStyleId>
              </a:tblPr>
              <a:tblGrid>
                <a:gridCol w="2285887">
                  <a:extLst>
                    <a:ext uri="{9D8B030D-6E8A-4147-A177-3AD203B41FA5}">
                      <a16:colId xmlns:a16="http://schemas.microsoft.com/office/drawing/2014/main" xmlns="" val="20000"/>
                    </a:ext>
                  </a:extLst>
                </a:gridCol>
                <a:gridCol w="4765963">
                  <a:extLst>
                    <a:ext uri="{9D8B030D-6E8A-4147-A177-3AD203B41FA5}">
                      <a16:colId xmlns:a16="http://schemas.microsoft.com/office/drawing/2014/main" xmlns="" val="20001"/>
                    </a:ext>
                  </a:extLst>
                </a:gridCol>
              </a:tblGrid>
              <a:tr h="370840">
                <a:tc>
                  <a:txBody>
                    <a:bodyPr/>
                    <a:lstStyle/>
                    <a:p>
                      <a:r>
                        <a:rPr lang="el-GR" dirty="0" smtClean="0"/>
                        <a:t>ΤΕΧΝΙΚΕΣ</a:t>
                      </a:r>
                      <a:endParaRPr lang="el-GR" dirty="0"/>
                    </a:p>
                  </a:txBody>
                  <a:tcPr/>
                </a:tc>
                <a:tc>
                  <a:txBody>
                    <a:bodyPr/>
                    <a:lstStyle/>
                    <a:p>
                      <a:endParaRPr lang="el-GR" dirty="0"/>
                    </a:p>
                  </a:txBody>
                  <a:tcPr/>
                </a:tc>
                <a:extLst>
                  <a:ext uri="{0D108BD9-81ED-4DB2-BD59-A6C34878D82A}">
                    <a16:rowId xmlns:a16="http://schemas.microsoft.com/office/drawing/2014/main" xmlns="" val="10000"/>
                  </a:ext>
                </a:extLst>
              </a:tr>
              <a:tr h="370840">
                <a:tc>
                  <a:txBody>
                    <a:bodyPr/>
                    <a:lstStyle/>
                    <a:p>
                      <a:r>
                        <a:rPr lang="el-GR" dirty="0"/>
                        <a:t>ΑΠΟΔΟΚΙΜΑΣΙΑ</a:t>
                      </a:r>
                    </a:p>
                  </a:txBody>
                  <a:tcPr/>
                </a:tc>
                <a:tc>
                  <a:txBody>
                    <a:bodyPr/>
                    <a:lstStyle/>
                    <a:p>
                      <a:r>
                        <a:rPr lang="el-GR" dirty="0"/>
                        <a:t>ΛΕΚΤΙΚΗ ΗΠΙΑ ΤΙΜΩΡΙΑ, ΜΕ</a:t>
                      </a:r>
                      <a:r>
                        <a:rPr lang="el-GR" baseline="0" dirty="0"/>
                        <a:t> ΑΙΤΙΟΛΟΓΗΣΗ, ΣΤΑΘΕΡΟ ΤΟΝΟ, ‘ΔΕΝ ΠΡΕΠΕΙ ΝΑ ΤΟ ΚΑΝΕΙΣ ΑΥΤΌ, ΓΙΑΤΙ…’</a:t>
                      </a:r>
                      <a:endParaRPr lang="el-GR" dirty="0"/>
                    </a:p>
                  </a:txBody>
                  <a:tcPr/>
                </a:tc>
                <a:extLst>
                  <a:ext uri="{0D108BD9-81ED-4DB2-BD59-A6C34878D82A}">
                    <a16:rowId xmlns:a16="http://schemas.microsoft.com/office/drawing/2014/main" xmlns="" val="10001"/>
                  </a:ext>
                </a:extLst>
              </a:tr>
              <a:tr h="370840">
                <a:tc>
                  <a:txBody>
                    <a:bodyPr/>
                    <a:lstStyle/>
                    <a:p>
                      <a:r>
                        <a:rPr lang="el-GR" dirty="0"/>
                        <a:t>ΑΠΟΜΑΚΡΥΝΣΗ</a:t>
                      </a:r>
                    </a:p>
                  </a:txBody>
                  <a:tcPr/>
                </a:tc>
                <a:tc>
                  <a:txBody>
                    <a:bodyPr/>
                    <a:lstStyle/>
                    <a:p>
                      <a:r>
                        <a:rPr lang="el-GR" b="1" dirty="0"/>
                        <a:t>ΜΗ ΑΠΟΚΛΕΙΣΜΟΣ </a:t>
                      </a:r>
                      <a:r>
                        <a:rPr lang="el-GR" dirty="0"/>
                        <a:t>(ΑΠΟΜΑΚΡΥΝΕΤΑΙ ΑΠΌ ΤΗ ΣΥΜΜΕΤΟΧΗ ΣΤΑ ΔΡΩΜΕΝΑ), </a:t>
                      </a:r>
                      <a:r>
                        <a:rPr lang="el-GR" b="1" dirty="0"/>
                        <a:t>ΑΠΟΚΛΕΙΣΜΟΣ</a:t>
                      </a:r>
                      <a:r>
                        <a:rPr lang="el-GR" dirty="0"/>
                        <a:t>(ΑΠΟΜΑΚΡΥΝΕΤΑΙ ΑΠΌ ΤΗ ΘΕΣΗ ΚΑΙ ΤΗ ΔΡΑΣΤΗΡΙΟΤΗΤΑ), </a:t>
                      </a:r>
                      <a:r>
                        <a:rPr lang="el-GR" b="1" dirty="0"/>
                        <a:t>ΚΟΣΤΟΣ ΑΝΤΙΔΡΑΣΗΣ </a:t>
                      </a:r>
                      <a:r>
                        <a:rPr lang="el-GR" b="0" dirty="0"/>
                        <a:t>(ΧΑΝΕΙ</a:t>
                      </a:r>
                      <a:r>
                        <a:rPr lang="el-GR" b="0" baseline="0" dirty="0"/>
                        <a:t> </a:t>
                      </a:r>
                      <a:r>
                        <a:rPr lang="el-GR" baseline="0" dirty="0"/>
                        <a:t>ΤΟΥΣ ΕΝΙΣΧΥΤΙΚΟΥΣ ΠΑΡΑΓΟΝΤΕΣ)</a:t>
                      </a:r>
                      <a:endParaRPr lang="el-GR" dirty="0"/>
                    </a:p>
                  </a:txBody>
                  <a:tcPr/>
                </a:tc>
                <a:extLst>
                  <a:ext uri="{0D108BD9-81ED-4DB2-BD59-A6C34878D82A}">
                    <a16:rowId xmlns:a16="http://schemas.microsoft.com/office/drawing/2014/main" xmlns="" val="10002"/>
                  </a:ext>
                </a:extLst>
              </a:tr>
              <a:tr h="370840">
                <a:tc>
                  <a:txBody>
                    <a:bodyPr/>
                    <a:lstStyle/>
                    <a:p>
                      <a:r>
                        <a:rPr lang="el-GR" dirty="0"/>
                        <a:t>ΕΠΙΠΛΗΞΗ</a:t>
                      </a:r>
                    </a:p>
                  </a:txBody>
                  <a:tcPr/>
                </a:tc>
                <a:tc>
                  <a:txBody>
                    <a:bodyPr/>
                    <a:lstStyle/>
                    <a:p>
                      <a:r>
                        <a:rPr lang="el-GR" dirty="0"/>
                        <a:t>ΔΙΑΤΑΓΗ ΤΟΥ ΔΑΣΚΑΛΟΥ ΓΙΑ ΕΠΑΝΑΦΟΡΑ</a:t>
                      </a:r>
                      <a:r>
                        <a:rPr lang="el-GR" baseline="0" dirty="0"/>
                        <a:t> ΣΤΗΝ ΤΑΞΗ</a:t>
                      </a:r>
                      <a:endParaRPr lang="el-GR"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027467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a:t>
            </a:r>
          </a:p>
        </p:txBody>
      </p:sp>
      <p:sp>
        <p:nvSpPr>
          <p:cNvPr id="3" name="Θέση περιεχομένου 2"/>
          <p:cNvSpPr>
            <a:spLocks noGrp="1"/>
          </p:cNvSpPr>
          <p:nvPr>
            <p:ph idx="1"/>
          </p:nvPr>
        </p:nvSpPr>
        <p:spPr>
          <a:xfrm>
            <a:off x="818712" y="2222287"/>
            <a:ext cx="10554574" cy="4386331"/>
          </a:xfrm>
        </p:spPr>
        <p:txBody>
          <a:bodyPr>
            <a:normAutofit/>
          </a:bodyPr>
          <a:lstStyle/>
          <a:p>
            <a:r>
              <a:rPr lang="el-GR" sz="2000" dirty="0">
                <a:solidFill>
                  <a:schemeClr val="bg1"/>
                </a:solidFill>
              </a:rPr>
              <a:t>ΜΑΘΗΤΕΣ ΜΕ ΦΥΣΙΚΕΣ ΒΛΑΒΕΣ</a:t>
            </a:r>
          </a:p>
          <a:p>
            <a:r>
              <a:rPr lang="el-GR" sz="2000" dirty="0" smtClean="0">
                <a:solidFill>
                  <a:schemeClr val="bg1"/>
                </a:solidFill>
              </a:rPr>
              <a:t>ΜΑΘΗΤΕΣ ΜΕ ΝΟΗΤΙΚΗ ΥΣΤΕΡΗΣΗ</a:t>
            </a:r>
          </a:p>
          <a:p>
            <a:r>
              <a:rPr lang="el-GR" sz="2000" dirty="0" smtClean="0">
                <a:solidFill>
                  <a:schemeClr val="bg1"/>
                </a:solidFill>
              </a:rPr>
              <a:t>ΜΑΘΗΤΕΣ </a:t>
            </a:r>
            <a:r>
              <a:rPr lang="el-GR" sz="2000" dirty="0">
                <a:solidFill>
                  <a:schemeClr val="bg1"/>
                </a:solidFill>
              </a:rPr>
              <a:t>ΜΕ ΣΥΝΔΡΟΜΟ </a:t>
            </a:r>
            <a:r>
              <a:rPr lang="en-US" sz="2000" dirty="0" smtClean="0">
                <a:solidFill>
                  <a:schemeClr val="bg1"/>
                </a:solidFill>
              </a:rPr>
              <a:t>DOWN</a:t>
            </a:r>
            <a:endParaRPr lang="el-GR" sz="2000" dirty="0">
              <a:solidFill>
                <a:schemeClr val="bg1"/>
              </a:solidFill>
            </a:endParaRPr>
          </a:p>
          <a:p>
            <a:r>
              <a:rPr lang="el-GR" sz="2000" dirty="0" smtClean="0">
                <a:solidFill>
                  <a:schemeClr val="bg1"/>
                </a:solidFill>
              </a:rPr>
              <a:t>ΜΑΘΗΤΕΣ ΜΕ ΑΥΤΙΣΜΟ</a:t>
            </a:r>
            <a:endParaRPr lang="el-GR" sz="2000" dirty="0">
              <a:solidFill>
                <a:schemeClr val="bg1"/>
              </a:solidFill>
            </a:endParaRPr>
          </a:p>
          <a:p>
            <a:r>
              <a:rPr lang="el-GR" sz="2000" dirty="0" smtClean="0">
                <a:solidFill>
                  <a:schemeClr val="bg1"/>
                </a:solidFill>
              </a:rPr>
              <a:t>ΜΑΘΗΤΕΣ </a:t>
            </a:r>
            <a:r>
              <a:rPr lang="el-GR" sz="2000" dirty="0">
                <a:solidFill>
                  <a:schemeClr val="bg1"/>
                </a:solidFill>
              </a:rPr>
              <a:t>ΜΕ ΕΛΛΕΙΜΑΤΙΚΗ ΠΡΟΣΟΧΗ – ΥΠΕΡΚΙΝΗΤΙΚΟΤΗΤΑ</a:t>
            </a:r>
          </a:p>
          <a:p>
            <a:r>
              <a:rPr lang="el-GR" sz="2000" dirty="0">
                <a:solidFill>
                  <a:schemeClr val="bg1"/>
                </a:solidFill>
              </a:rPr>
              <a:t>ΜΑΘΗΤΕΣ ΜΕ ΠΡΟΒΛΗΜΑΤΑ </a:t>
            </a:r>
            <a:r>
              <a:rPr lang="el-GR" sz="2000" dirty="0" smtClean="0">
                <a:solidFill>
                  <a:schemeClr val="bg1"/>
                </a:solidFill>
              </a:rPr>
              <a:t>ΣΥΜΠΕΡΙΦΟΡΑΣ</a:t>
            </a:r>
          </a:p>
          <a:p>
            <a:r>
              <a:rPr lang="el-GR" sz="2000" dirty="0" smtClean="0">
                <a:solidFill>
                  <a:schemeClr val="bg1"/>
                </a:solidFill>
              </a:rPr>
              <a:t>ΜΑΘΗΤΕΣ ΜΕ ΜΑΘΗΣΙΑΚΕΣ </a:t>
            </a:r>
            <a:r>
              <a:rPr lang="el-GR" sz="2000" dirty="0">
                <a:solidFill>
                  <a:schemeClr val="bg1"/>
                </a:solidFill>
              </a:rPr>
              <a:t>ΔΥΣΚΟΛΙΕΣ </a:t>
            </a:r>
          </a:p>
          <a:p>
            <a:r>
              <a:rPr lang="el-GR" sz="2000" dirty="0">
                <a:solidFill>
                  <a:schemeClr val="bg1"/>
                </a:solidFill>
              </a:rPr>
              <a:t>ΜΑΘΗΤΕΣ ΧΑΡΙΣΜΑΤΙΚΟΙ ΚΑΙ ΤΑΛΑΝΤΟΥΧΟΙ</a:t>
            </a:r>
          </a:p>
          <a:p>
            <a:endParaRPr lang="el-GR" dirty="0"/>
          </a:p>
        </p:txBody>
      </p:sp>
    </p:spTree>
    <p:extLst>
      <p:ext uri="{BB962C8B-B14F-4D97-AF65-F5344CB8AC3E}">
        <p14:creationId xmlns:p14="http://schemas.microsoft.com/office/powerpoint/2010/main" val="27985405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ΠΡΟΒΛΗΜΑΤΑ ΣΥΜΠΕΡΙΦΟΡΑΣ</a:t>
            </a:r>
          </a:p>
        </p:txBody>
      </p:sp>
      <p:sp>
        <p:nvSpPr>
          <p:cNvPr id="3" name="Θέση περιεχομένου 2"/>
          <p:cNvSpPr>
            <a:spLocks noGrp="1"/>
          </p:cNvSpPr>
          <p:nvPr>
            <p:ph idx="1"/>
          </p:nvPr>
        </p:nvSpPr>
        <p:spPr/>
        <p:txBody>
          <a:bodyPr/>
          <a:lstStyle/>
          <a:p>
            <a:pPr marL="0" indent="0">
              <a:buNone/>
            </a:pPr>
            <a:r>
              <a:rPr lang="el-GR" sz="2400" dirty="0">
                <a:solidFill>
                  <a:schemeClr val="bg1"/>
                </a:solidFill>
              </a:rPr>
              <a:t>Η ΕΡΕΥΝΑ ΔΕΙΧΝΕΙ </a:t>
            </a:r>
            <a:r>
              <a:rPr lang="el-GR" sz="2400" dirty="0" smtClean="0">
                <a:solidFill>
                  <a:schemeClr val="bg1"/>
                </a:solidFill>
              </a:rPr>
              <a:t>ΟΤΙ </a:t>
            </a:r>
            <a:r>
              <a:rPr lang="el-GR" sz="2400" dirty="0">
                <a:solidFill>
                  <a:schemeClr val="bg1"/>
                </a:solidFill>
              </a:rPr>
              <a:t>Η ΧΡΗΣΗ ΤΗΣ ΤΙΜΩΡΙΑΣ ΕΠΙΔΡΑ ΠΡΟΣΩΡΙΝΑ ΣΤΗΝ ΑΠΟΤΡΟΠΗ ΤΗΣ ΠΑΡΑΒΑΤΙΚΗΣ ΣΥΜΠΕΡΙΦΟΡΑΣ, Η ΟΠΟΙΑ ΚΑΙ ΥΠΟΤΡΟΠΙΑΖΕΙ ΓΡΗΓΟΡΑ. </a:t>
            </a:r>
          </a:p>
          <a:p>
            <a:pPr marL="0" indent="0">
              <a:buNone/>
            </a:pPr>
            <a:endParaRPr lang="el-GR" sz="2400" dirty="0">
              <a:solidFill>
                <a:schemeClr val="bg1"/>
              </a:solidFill>
            </a:endParaRPr>
          </a:p>
          <a:p>
            <a:pPr marL="0" indent="0">
              <a:buNone/>
            </a:pPr>
            <a:r>
              <a:rPr lang="el-GR" sz="2400" dirty="0">
                <a:solidFill>
                  <a:schemeClr val="bg1"/>
                </a:solidFill>
              </a:rPr>
              <a:t>Η ΤΙΜΩΡΙΑ ΣΤΗΝ ΠΡΑΓΜΑΤΙΚΟΤΗΤΑ ΣΥΜΒΑΛΛΕΙ ΣΤΗΝ ΑΥΞΗΣΗ ΤΗΣ ΣΥΜΠΕΡΙΦΟΡΑΣ, ΠΟΥ ΣΚΟΠΕΥΕΙ ΝΑ ΕΞΑΛΕΙΨΕΙ, </a:t>
            </a:r>
            <a:r>
              <a:rPr lang="en-US" sz="2400" dirty="0">
                <a:solidFill>
                  <a:schemeClr val="bg1"/>
                </a:solidFill>
              </a:rPr>
              <a:t>Mc Fadden,1992</a:t>
            </a:r>
            <a:r>
              <a:rPr lang="en-US" dirty="0"/>
              <a:t>. </a:t>
            </a:r>
          </a:p>
          <a:p>
            <a:pPr marL="0" indent="0">
              <a:buNone/>
            </a:pPr>
            <a:endParaRPr lang="el-GR" dirty="0"/>
          </a:p>
        </p:txBody>
      </p:sp>
    </p:spTree>
    <p:extLst>
      <p:ext uri="{BB962C8B-B14F-4D97-AF65-F5344CB8AC3E}">
        <p14:creationId xmlns:p14="http://schemas.microsoft.com/office/powerpoint/2010/main" val="17059330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ΜΑΘΗΣΙΑΚΕΣ ΔΥΣΚΟΛΙΕΣ </a:t>
            </a:r>
          </a:p>
        </p:txBody>
      </p:sp>
      <p:sp>
        <p:nvSpPr>
          <p:cNvPr id="3" name="Θέση περιεχομένου 2"/>
          <p:cNvSpPr>
            <a:spLocks noGrp="1"/>
          </p:cNvSpPr>
          <p:nvPr>
            <p:ph idx="1"/>
          </p:nvPr>
        </p:nvSpPr>
        <p:spPr/>
        <p:txBody>
          <a:bodyPr/>
          <a:lstStyle/>
          <a:p>
            <a:pPr marL="514350" indent="-514350">
              <a:buFont typeface="+mj-lt"/>
              <a:buAutoNum type="arabicPeriod"/>
            </a:pPr>
            <a:r>
              <a:rPr lang="el-GR" sz="2000" b="1" dirty="0">
                <a:solidFill>
                  <a:schemeClr val="bg1"/>
                </a:solidFill>
              </a:rPr>
              <a:t>ΜΑΘΗΣΙΑΚΕΣ ΔΥΣΚΟΛΙΕΣ ΣΤΗ ΓΛΩΣΣΑ </a:t>
            </a:r>
          </a:p>
          <a:p>
            <a:pPr marL="514350" indent="-514350">
              <a:buFont typeface="+mj-lt"/>
              <a:buAutoNum type="arabicPeriod"/>
            </a:pPr>
            <a:r>
              <a:rPr lang="el-GR" sz="2000" b="1" dirty="0">
                <a:solidFill>
                  <a:schemeClr val="bg1"/>
                </a:solidFill>
              </a:rPr>
              <a:t>ΜΑΘΗΣΙΑΚΕΣ ΔΥΣΚΟΛΙΕΣ ΣΤΑ ΜΑΘΗΜΑΤΙΚΑ</a:t>
            </a:r>
          </a:p>
          <a:p>
            <a:pPr marL="0" indent="0">
              <a:buNone/>
            </a:pPr>
            <a:r>
              <a:rPr lang="el-GR" sz="2000" b="1" dirty="0">
                <a:solidFill>
                  <a:schemeClr val="bg1"/>
                </a:solidFill>
              </a:rPr>
              <a:t>ΔΥΣΚΟΛΙΕΣ: </a:t>
            </a:r>
          </a:p>
          <a:p>
            <a:r>
              <a:rPr lang="el-GR" sz="2000" dirty="0">
                <a:solidFill>
                  <a:schemeClr val="bg1"/>
                </a:solidFill>
              </a:rPr>
              <a:t>ΔΕΝ ΥΠΑΡΧΟΥΝ ΕΜΦΑΝΕΙΣ ΔΥΣΚΟΛΙΕΣ ΣΤΟΝ ΤΟΜΕΑ ΤΗΣ ΑΘΛΗΣΗΣ</a:t>
            </a:r>
          </a:p>
          <a:p>
            <a:r>
              <a:rPr lang="el-GR" sz="2000" dirty="0">
                <a:solidFill>
                  <a:schemeClr val="bg1"/>
                </a:solidFill>
              </a:rPr>
              <a:t>ΜΠΟΡΕΙ ΝΑ ΣΥΝΥΠΑΡΧΟΥΝ ΜΕ ΠΡΟΒΛΗΜΑΤΑ ΣΥΜΠΕΡΙΦΟΡΑΣ, ΣΥΡΡΥΘΜΙΣΗΣ, ΑΥΤΟΕΛΕΓΧΟΥ</a:t>
            </a:r>
          </a:p>
          <a:p>
            <a:r>
              <a:rPr lang="el-GR" sz="2000" dirty="0">
                <a:solidFill>
                  <a:schemeClr val="bg1"/>
                </a:solidFill>
              </a:rPr>
              <a:t>ΜΠΟΡΕΙ ΝΑΕΜΦΑΝΙΖΟΝΤΑΙ ΜΑΖΙ ΜΕ </a:t>
            </a:r>
            <a:r>
              <a:rPr lang="el-GR" sz="2000" dirty="0" smtClean="0">
                <a:solidFill>
                  <a:schemeClr val="bg1"/>
                </a:solidFill>
              </a:rPr>
              <a:t>ΑΛΛΕΣ </a:t>
            </a:r>
            <a:r>
              <a:rPr lang="el-GR" sz="2000" dirty="0">
                <a:solidFill>
                  <a:schemeClr val="bg1"/>
                </a:solidFill>
              </a:rPr>
              <a:t>ΚΑΤΑΣΤΑΣΕΙΣ ΜΕΙΟΝΕΞΙΑΣ, ΑΙΣΘΗΤΗΡΙΑΚΕΣ ΒΛΑΒΕΣ, ΝΟΗΤΙΚΗ ΥΣΤΕΡΗΣΗ, ΣΥΝΑΙΣΘΗΜΑΤΙΚΕΣ ΔΙΑΤΑΡΑΧΕΣ </a:t>
            </a:r>
          </a:p>
          <a:p>
            <a:pPr marL="0" indent="0">
              <a:buNone/>
            </a:pPr>
            <a:endParaRPr lang="el-GR" dirty="0"/>
          </a:p>
        </p:txBody>
      </p:sp>
    </p:spTree>
    <p:extLst>
      <p:ext uri="{BB962C8B-B14F-4D97-AF65-F5344CB8AC3E}">
        <p14:creationId xmlns:p14="http://schemas.microsoft.com/office/powerpoint/2010/main" val="248692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dissolv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dissolv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1288" y="571879"/>
            <a:ext cx="10571998" cy="970450"/>
          </a:xfrm>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ΜΑΘΗΣΙΑΚΕΣ ΔΥΣΚΟΛΙΕΣ </a:t>
            </a:r>
          </a:p>
        </p:txBody>
      </p:sp>
      <p:sp>
        <p:nvSpPr>
          <p:cNvPr id="3" name="Θέση περιεχομένου 2"/>
          <p:cNvSpPr>
            <a:spLocks noGrp="1"/>
          </p:cNvSpPr>
          <p:nvPr>
            <p:ph idx="1"/>
          </p:nvPr>
        </p:nvSpPr>
        <p:spPr/>
        <p:txBody>
          <a:bodyPr>
            <a:normAutofit/>
          </a:bodyPr>
          <a:lstStyle/>
          <a:p>
            <a:pPr marL="0" indent="0">
              <a:buNone/>
            </a:pPr>
            <a:r>
              <a:rPr lang="el-GR" sz="2000" b="1" dirty="0">
                <a:solidFill>
                  <a:schemeClr val="bg1"/>
                </a:solidFill>
              </a:rPr>
              <a:t>ΠΡΟΣΕΓΓΙΣΗ ΔΙΔΑΣΚΑΛΙΑΣ:</a:t>
            </a:r>
          </a:p>
          <a:p>
            <a:r>
              <a:rPr lang="el-GR" sz="2000" dirty="0">
                <a:solidFill>
                  <a:schemeClr val="bg1"/>
                </a:solidFill>
              </a:rPr>
              <a:t>ΕΦΑΡΜΟΓΗ ΜΑΘΗΣΙΑΚΟΥ ΣΥΜΒΟΛΑΙΟΥ, </a:t>
            </a:r>
            <a:r>
              <a:rPr lang="el-GR" sz="2000" dirty="0" smtClean="0">
                <a:solidFill>
                  <a:schemeClr val="bg1"/>
                </a:solidFill>
              </a:rPr>
              <a:t>τι θα κάνουμε, πώς, τι θα κάνει ο καθένας, δάσκαλος και μαθητής</a:t>
            </a:r>
            <a:endParaRPr lang="el-GR" sz="2000" dirty="0">
              <a:solidFill>
                <a:schemeClr val="bg1"/>
              </a:solidFill>
            </a:endParaRPr>
          </a:p>
          <a:p>
            <a:r>
              <a:rPr lang="el-GR" sz="2000" dirty="0">
                <a:solidFill>
                  <a:schemeClr val="bg1"/>
                </a:solidFill>
              </a:rPr>
              <a:t>ΑΜΟΙΒΑΙΑ ΕΡΓΑΣΙΑ, </a:t>
            </a:r>
            <a:r>
              <a:rPr lang="el-GR" sz="2000" dirty="0" smtClean="0">
                <a:solidFill>
                  <a:schemeClr val="bg1"/>
                </a:solidFill>
              </a:rPr>
              <a:t>βοήθεια από συμμαθητή - συναθλητή</a:t>
            </a:r>
            <a:endParaRPr lang="el-GR" sz="2000" dirty="0">
              <a:solidFill>
                <a:schemeClr val="bg1"/>
              </a:solidFill>
            </a:endParaRPr>
          </a:p>
          <a:p>
            <a:r>
              <a:rPr lang="el-GR" sz="2000" dirty="0">
                <a:solidFill>
                  <a:schemeClr val="bg1"/>
                </a:solidFill>
              </a:rPr>
              <a:t>ΔΙΑΔΡΑΣΗ ΜΕ ΤΟΝ ΔΙΠΛΑΝΟ</a:t>
            </a:r>
          </a:p>
          <a:p>
            <a:r>
              <a:rPr lang="el-GR" sz="2000" dirty="0">
                <a:solidFill>
                  <a:schemeClr val="bg1"/>
                </a:solidFill>
              </a:rPr>
              <a:t>ΣΥΝΕΧΗΣ ΕΠΙΒΡΑΒΕΥΣΗ</a:t>
            </a:r>
          </a:p>
          <a:p>
            <a:r>
              <a:rPr lang="el-GR" sz="2000" dirty="0">
                <a:solidFill>
                  <a:schemeClr val="bg1"/>
                </a:solidFill>
              </a:rPr>
              <a:t>ΣΥΧΝΑ ΔΙΑΛΕΙΜΜΑΤΑ </a:t>
            </a:r>
          </a:p>
        </p:txBody>
      </p:sp>
    </p:spTree>
    <p:extLst>
      <p:ext uri="{BB962C8B-B14F-4D97-AF65-F5344CB8AC3E}">
        <p14:creationId xmlns:p14="http://schemas.microsoft.com/office/powerpoint/2010/main" val="330516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569259" y="793801"/>
            <a:ext cx="10515600" cy="1325563"/>
          </a:xfrm>
        </p:spPr>
        <p:txBody>
          <a:bodyPr>
            <a:noAutofit/>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ΧΑΡΙΣΜΑΤΙΚΟΤΗΤΑ ΚΑΙ ΤΑΛΕΝΤΟ</a:t>
            </a:r>
            <a:br>
              <a:rPr lang="el-GR" b="1" dirty="0">
                <a:solidFill>
                  <a:schemeClr val="bg1"/>
                </a:solidFill>
              </a:rPr>
            </a:br>
            <a:endParaRPr lang="el-GR" b="1" dirty="0">
              <a:solidFill>
                <a:schemeClr val="bg1"/>
              </a:solidFill>
            </a:endParaRPr>
          </a:p>
        </p:txBody>
      </p:sp>
      <p:sp>
        <p:nvSpPr>
          <p:cNvPr id="3" name="Θέση περιεχομένου 2"/>
          <p:cNvSpPr>
            <a:spLocks noGrp="1"/>
          </p:cNvSpPr>
          <p:nvPr>
            <p:ph idx="1"/>
          </p:nvPr>
        </p:nvSpPr>
        <p:spPr/>
        <p:txBody>
          <a:bodyPr>
            <a:normAutofit/>
          </a:bodyPr>
          <a:lstStyle/>
          <a:p>
            <a:pPr marL="0" indent="0">
              <a:buNone/>
            </a:pPr>
            <a:r>
              <a:rPr lang="el-GR" sz="2000" dirty="0">
                <a:solidFill>
                  <a:schemeClr val="bg1"/>
                </a:solidFill>
              </a:rPr>
              <a:t>ΧΑΡΙΣΜΑΤΙΚΟΙ ΚΑΙ ΤΑΛΑΝΤΟΥΧΟΙ ΜΑΘΗΤΕΣ ΘΕΩΡΟΥΝΤΑΙ ΟΙ ΕΞΥΠΝΟΙ ΚΑΙ ΔΗΜΙΟΥΡΓΙΚΟΙ ΜΑΘΗΤΕΣ ΜΕ ΔΕΙΚΤΗ ΝΟΗΜΟΣΥΝΗΣ ΑΝΩ ΤΟΥ 130. </a:t>
            </a:r>
          </a:p>
          <a:p>
            <a:pPr marL="0" indent="0">
              <a:buNone/>
            </a:pPr>
            <a:r>
              <a:rPr lang="el-GR" sz="2000" b="1" dirty="0">
                <a:solidFill>
                  <a:schemeClr val="bg1"/>
                </a:solidFill>
              </a:rPr>
              <a:t>ΧΑΡΑΚΤΗΡΙΣΤΙΚΑ:</a:t>
            </a:r>
          </a:p>
          <a:p>
            <a:r>
              <a:rPr lang="el-GR" sz="2000" dirty="0">
                <a:solidFill>
                  <a:schemeClr val="bg1"/>
                </a:solidFill>
              </a:rPr>
              <a:t>ΙΣΧΥΡΑ ΚΙΝΗΤΡΑ</a:t>
            </a:r>
          </a:p>
          <a:p>
            <a:r>
              <a:rPr lang="el-GR" sz="2000" dirty="0" smtClean="0">
                <a:solidFill>
                  <a:schemeClr val="bg1"/>
                </a:solidFill>
              </a:rPr>
              <a:t>ΑΣΥΝΗΘΙΣΤΕΣ </a:t>
            </a:r>
            <a:r>
              <a:rPr lang="el-GR" sz="2000" dirty="0">
                <a:solidFill>
                  <a:schemeClr val="bg1"/>
                </a:solidFill>
              </a:rPr>
              <a:t>ΗΓΕΤΙΚΕΣ ΙΚΑΝΟΤΗΤΕΣ </a:t>
            </a:r>
          </a:p>
          <a:p>
            <a:r>
              <a:rPr lang="el-GR" sz="2000" dirty="0">
                <a:solidFill>
                  <a:schemeClr val="bg1"/>
                </a:solidFill>
              </a:rPr>
              <a:t>ΥΨΗΛΗ ΕΝΝΟΙΑ ΤΟΥ ΕΑΥΤΟΥ </a:t>
            </a:r>
          </a:p>
          <a:p>
            <a:r>
              <a:rPr lang="el-GR" sz="2000" dirty="0">
                <a:solidFill>
                  <a:schemeClr val="bg1"/>
                </a:solidFill>
              </a:rPr>
              <a:t>ΠΡΩΤΟΤΥΠΙΑ  </a:t>
            </a:r>
          </a:p>
          <a:p>
            <a:pPr marL="0" indent="0">
              <a:buNone/>
            </a:pPr>
            <a:r>
              <a:rPr lang="el-GR" sz="2000" dirty="0">
                <a:solidFill>
                  <a:schemeClr val="bg1"/>
                </a:solidFill>
              </a:rPr>
              <a:t>( </a:t>
            </a:r>
            <a:r>
              <a:rPr lang="en-US" sz="2000" dirty="0">
                <a:solidFill>
                  <a:schemeClr val="bg1"/>
                </a:solidFill>
              </a:rPr>
              <a:t>PARKER, 1197)</a:t>
            </a:r>
            <a:endParaRPr lang="el-GR" sz="2000" dirty="0">
              <a:solidFill>
                <a:schemeClr val="bg1"/>
              </a:solidFill>
            </a:endParaRPr>
          </a:p>
        </p:txBody>
      </p:sp>
    </p:spTree>
    <p:extLst>
      <p:ext uri="{BB962C8B-B14F-4D97-AF65-F5344CB8AC3E}">
        <p14:creationId xmlns:p14="http://schemas.microsoft.com/office/powerpoint/2010/main" val="1818529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ΧΑΡΙΣΜΑΤΙΚΟΤΗΤΑ ΚΑΙ ΤΑΛΕΝΤΟ</a:t>
            </a:r>
          </a:p>
        </p:txBody>
      </p:sp>
      <p:sp>
        <p:nvSpPr>
          <p:cNvPr id="3" name="Θέση περιεχομένου 2"/>
          <p:cNvSpPr>
            <a:spLocks noGrp="1"/>
          </p:cNvSpPr>
          <p:nvPr>
            <p:ph idx="1"/>
          </p:nvPr>
        </p:nvSpPr>
        <p:spPr>
          <a:xfrm>
            <a:off x="818712" y="2222286"/>
            <a:ext cx="10554574" cy="4386331"/>
          </a:xfrm>
        </p:spPr>
        <p:txBody>
          <a:bodyPr>
            <a:normAutofit/>
          </a:bodyPr>
          <a:lstStyle/>
          <a:p>
            <a:pPr marL="0" indent="0">
              <a:buNone/>
            </a:pPr>
            <a:r>
              <a:rPr lang="el-GR" sz="2000" b="1" dirty="0">
                <a:solidFill>
                  <a:schemeClr val="bg1"/>
                </a:solidFill>
              </a:rPr>
              <a:t>ΧΑΡΑΚΤΗΡΙΣΤΙΚΑ</a:t>
            </a:r>
            <a:r>
              <a:rPr lang="el-GR" sz="2000" dirty="0">
                <a:solidFill>
                  <a:schemeClr val="bg1"/>
                </a:solidFill>
              </a:rPr>
              <a:t> :</a:t>
            </a:r>
          </a:p>
          <a:p>
            <a:r>
              <a:rPr lang="el-GR" sz="2000" dirty="0">
                <a:solidFill>
                  <a:schemeClr val="bg1"/>
                </a:solidFill>
              </a:rPr>
              <a:t>ΔΙΑΘΕΤΟΥΝ ΠΟΛΛΕΣ ΓΝΩΣΕΙΣ </a:t>
            </a:r>
          </a:p>
          <a:p>
            <a:r>
              <a:rPr lang="el-GR" sz="2000" dirty="0">
                <a:solidFill>
                  <a:schemeClr val="bg1"/>
                </a:solidFill>
              </a:rPr>
              <a:t>ΜΑΘΑΙΝΟΥΝ ΕΥΚΟΛΑ ΚΑΙ ΓΡΗΓΟΡΑ</a:t>
            </a:r>
          </a:p>
          <a:p>
            <a:r>
              <a:rPr lang="el-GR" sz="2000" dirty="0">
                <a:solidFill>
                  <a:schemeClr val="bg1"/>
                </a:solidFill>
              </a:rPr>
              <a:t>ΑΞΙΟΠΟΙΟΥΝ ΤΗΝ ΠΡΟΗΓΟΥΜΕΝΗ ΓΝΩΣΗ </a:t>
            </a:r>
          </a:p>
          <a:p>
            <a:r>
              <a:rPr lang="el-GR" sz="2000" dirty="0">
                <a:solidFill>
                  <a:schemeClr val="bg1"/>
                </a:solidFill>
              </a:rPr>
              <a:t>ΑΝΤΙΛΑΜΒΑΝΟΝΤΑΙ ΓΡΗΓΟΡΑ</a:t>
            </a:r>
          </a:p>
          <a:p>
            <a:r>
              <a:rPr lang="el-GR" sz="2000" dirty="0" smtClean="0">
                <a:solidFill>
                  <a:schemeClr val="bg1"/>
                </a:solidFill>
              </a:rPr>
              <a:t>ΕΙΝΑΙ </a:t>
            </a:r>
            <a:r>
              <a:rPr lang="el-GR" sz="2000" dirty="0">
                <a:solidFill>
                  <a:schemeClr val="bg1"/>
                </a:solidFill>
              </a:rPr>
              <a:t>ΣΕ ΣΥΝΕΧΗ ΕΓΡΗΓΟΡΣΗ</a:t>
            </a:r>
          </a:p>
          <a:p>
            <a:r>
              <a:rPr lang="el-GR" sz="2000" dirty="0">
                <a:solidFill>
                  <a:schemeClr val="bg1"/>
                </a:solidFill>
              </a:rPr>
              <a:t>ΕΠΙΝΟΟΥΝ ΑΣΥΝΗΘΙΣΤΕΣ ΙΔΕΕΣ</a:t>
            </a:r>
          </a:p>
          <a:p>
            <a:r>
              <a:rPr lang="el-GR" sz="2000" dirty="0">
                <a:solidFill>
                  <a:schemeClr val="bg1"/>
                </a:solidFill>
              </a:rPr>
              <a:t>ΠΡΑΓΜΑΤΟΠΟΙΟΥΝ ΕΝΔΙΑΦΕΡΟΝΤΕΣ ΣΥΝΔΥΑΣΜΟΥΣ</a:t>
            </a:r>
          </a:p>
          <a:p>
            <a:endParaRPr lang="el-GR" dirty="0"/>
          </a:p>
          <a:p>
            <a:endParaRPr lang="el-GR" dirty="0"/>
          </a:p>
        </p:txBody>
      </p:sp>
    </p:spTree>
    <p:extLst>
      <p:ext uri="{BB962C8B-B14F-4D97-AF65-F5344CB8AC3E}">
        <p14:creationId xmlns:p14="http://schemas.microsoft.com/office/powerpoint/2010/main" val="206649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ΧΑΡΙΣΜΑΤΙΚΟΤΗΤΑ ΚΑΙ ΤΑΛΕΝΤΟ</a:t>
            </a:r>
          </a:p>
        </p:txBody>
      </p:sp>
      <p:sp>
        <p:nvSpPr>
          <p:cNvPr id="3" name="Θέση περιεχομένου 2"/>
          <p:cNvSpPr>
            <a:spLocks noGrp="1"/>
          </p:cNvSpPr>
          <p:nvPr>
            <p:ph idx="1"/>
          </p:nvPr>
        </p:nvSpPr>
        <p:spPr/>
        <p:txBody>
          <a:bodyPr>
            <a:normAutofit/>
          </a:bodyPr>
          <a:lstStyle/>
          <a:p>
            <a:pPr marL="0" indent="0">
              <a:buNone/>
            </a:pPr>
            <a:r>
              <a:rPr lang="el-GR" sz="2000" b="1" dirty="0">
                <a:solidFill>
                  <a:schemeClr val="bg1"/>
                </a:solidFill>
              </a:rPr>
              <a:t>ΔΥΣΚΟΛΙΕΣ:</a:t>
            </a:r>
          </a:p>
          <a:p>
            <a:r>
              <a:rPr lang="el-GR" sz="2000" dirty="0">
                <a:solidFill>
                  <a:schemeClr val="bg1"/>
                </a:solidFill>
              </a:rPr>
              <a:t>ΒΑΡΙΟΥΝΤΑΙ ΕΥΚΟΛΑ</a:t>
            </a:r>
          </a:p>
          <a:p>
            <a:r>
              <a:rPr lang="el-GR" sz="2000" dirty="0">
                <a:solidFill>
                  <a:schemeClr val="bg1"/>
                </a:solidFill>
              </a:rPr>
              <a:t>ΑΠΟΓΟΗΤΕΥΟΝΤΑΙ ΕΥΚΟΛΑ</a:t>
            </a:r>
          </a:p>
          <a:p>
            <a:r>
              <a:rPr lang="el-GR" sz="2000" dirty="0">
                <a:solidFill>
                  <a:schemeClr val="bg1"/>
                </a:solidFill>
              </a:rPr>
              <a:t>ΑΠΟΜΟΝΩΝΟΝΤΑΙ ΑΠΟ </a:t>
            </a:r>
            <a:r>
              <a:rPr lang="el-GR" sz="2000" dirty="0" smtClean="0">
                <a:solidFill>
                  <a:schemeClr val="bg1"/>
                </a:solidFill>
              </a:rPr>
              <a:t>ΣΥΝΟΜΗΛΙΚΟΥΣ</a:t>
            </a:r>
            <a:endParaRPr lang="el-GR" sz="2000" dirty="0">
              <a:solidFill>
                <a:schemeClr val="bg1"/>
              </a:solidFill>
            </a:endParaRPr>
          </a:p>
          <a:p>
            <a:pPr marL="0" indent="0">
              <a:buNone/>
            </a:pPr>
            <a:endParaRPr lang="el-GR" sz="2000" dirty="0">
              <a:solidFill>
                <a:schemeClr val="bg1"/>
              </a:solidFill>
            </a:endParaRPr>
          </a:p>
          <a:p>
            <a:pPr marL="0" indent="0">
              <a:buNone/>
            </a:pPr>
            <a:r>
              <a:rPr lang="el-GR" sz="2000" dirty="0">
                <a:solidFill>
                  <a:schemeClr val="bg1"/>
                </a:solidFill>
              </a:rPr>
              <a:t>ΑΣΧΕΤΑ </a:t>
            </a:r>
            <a:r>
              <a:rPr lang="el-GR" sz="2000" dirty="0" smtClean="0">
                <a:solidFill>
                  <a:schemeClr val="bg1"/>
                </a:solidFill>
              </a:rPr>
              <a:t>ΑΠΟ </a:t>
            </a:r>
            <a:r>
              <a:rPr lang="el-GR" sz="2000" dirty="0">
                <a:solidFill>
                  <a:schemeClr val="bg1"/>
                </a:solidFill>
              </a:rPr>
              <a:t>ΤΗ ΦΥΣΙΚΗ ΚΑΤΑΣΤΑΣΗ ΤΟΥ ΧΑΡΙΣΜΑΤΙΚΟΥ ΜΑΘΗΤΗ, Η ΔΙΑΔΙΚΑΣΙΑ ΜΑΘΗΣΗΣ ΚΑΙ ΠΡΟΣΕΓΓΙΣΗΣ ΜΠΟΡΕΙ ΝΑ </a:t>
            </a:r>
            <a:r>
              <a:rPr lang="el-GR" sz="2000" dirty="0" smtClean="0">
                <a:solidFill>
                  <a:schemeClr val="bg1"/>
                </a:solidFill>
              </a:rPr>
              <a:t>ΕΙΝΑΙ </a:t>
            </a:r>
            <a:r>
              <a:rPr lang="el-GR" sz="2000" dirty="0">
                <a:solidFill>
                  <a:schemeClr val="bg1"/>
                </a:solidFill>
              </a:rPr>
              <a:t>ΑΥΤΗ ΠΟΥ ΘΑ ΤΟΝ ΑΠΟΓΟΗΤΕΥΣΕΙ ΚΑΙ ΘΑ ΤΟΝ ΚΑΝΕΙ ΝΑ ΑΡΝΗΘΕΙ ΤΗΝ ΟΠΟΙΑ ΔΡΑΣΤΗΡΙΟΤΗΤΑ  </a:t>
            </a:r>
          </a:p>
        </p:txBody>
      </p:sp>
    </p:spTree>
    <p:extLst>
      <p:ext uri="{BB962C8B-B14F-4D97-AF65-F5344CB8AC3E}">
        <p14:creationId xmlns:p14="http://schemas.microsoft.com/office/powerpoint/2010/main" val="9976905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1288" y="474897"/>
            <a:ext cx="10571998" cy="970450"/>
          </a:xfrm>
        </p:spPr>
        <p:txBody>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ΧΑΡΙΣΜΑΤΙΚΟΤΗΤΑ ΚΑΙ ΤΑΛΕΝΤΟ</a:t>
            </a:r>
          </a:p>
        </p:txBody>
      </p:sp>
      <p:sp>
        <p:nvSpPr>
          <p:cNvPr id="3" name="Θέση περιεχομένου 2"/>
          <p:cNvSpPr>
            <a:spLocks noGrp="1"/>
          </p:cNvSpPr>
          <p:nvPr>
            <p:ph idx="1"/>
          </p:nvPr>
        </p:nvSpPr>
        <p:spPr>
          <a:xfrm>
            <a:off x="486203" y="2485523"/>
            <a:ext cx="10554574" cy="3636511"/>
          </a:xfrm>
        </p:spPr>
        <p:txBody>
          <a:bodyPr/>
          <a:lstStyle/>
          <a:p>
            <a:pPr marL="0" indent="0">
              <a:buNone/>
            </a:pPr>
            <a:r>
              <a:rPr lang="el-GR" sz="2000" b="1" dirty="0">
                <a:solidFill>
                  <a:schemeClr val="bg1"/>
                </a:solidFill>
              </a:rPr>
              <a:t>ΠΡΟΣΕΓΓΙΣΗ ΔΙΔΑΣΚΑΛΙΑΣ: </a:t>
            </a:r>
          </a:p>
          <a:p>
            <a:r>
              <a:rPr lang="el-GR" sz="2000" dirty="0">
                <a:solidFill>
                  <a:schemeClr val="bg1"/>
                </a:solidFill>
              </a:rPr>
              <a:t>ΠΡΟΓΡΑΜΜΑ </a:t>
            </a:r>
            <a:r>
              <a:rPr lang="el-GR" sz="2000" b="1" dirty="0" smtClean="0">
                <a:solidFill>
                  <a:schemeClr val="bg1"/>
                </a:solidFill>
              </a:rPr>
              <a:t>ΕΜΠΛΟΥΤΙΣΜΟΥ</a:t>
            </a:r>
            <a:r>
              <a:rPr lang="el-GR" sz="2000" dirty="0" smtClean="0">
                <a:solidFill>
                  <a:schemeClr val="bg1"/>
                </a:solidFill>
              </a:rPr>
              <a:t>, διερευνούμε και επαναφέρουμε παλιά ήδη υπάρχουσα γνώση ή εμπειρία, την οποία μετασχηματίζουμε και αναδιοργανώνουμε</a:t>
            </a:r>
            <a:endParaRPr lang="el-GR" sz="2000" dirty="0">
              <a:solidFill>
                <a:schemeClr val="bg1"/>
              </a:solidFill>
            </a:endParaRPr>
          </a:p>
          <a:p>
            <a:r>
              <a:rPr lang="el-GR" sz="2000" dirty="0" smtClean="0">
                <a:solidFill>
                  <a:schemeClr val="bg1"/>
                </a:solidFill>
              </a:rPr>
              <a:t>ΠΡΟΑΓΩΓΗ </a:t>
            </a:r>
            <a:r>
              <a:rPr lang="el-GR" sz="2000" dirty="0">
                <a:solidFill>
                  <a:schemeClr val="bg1"/>
                </a:solidFill>
              </a:rPr>
              <a:t>ΤΗΣ </a:t>
            </a:r>
            <a:r>
              <a:rPr lang="el-GR" sz="2000" b="1" dirty="0">
                <a:solidFill>
                  <a:schemeClr val="bg1"/>
                </a:solidFill>
              </a:rPr>
              <a:t>ΔΗΜΙΟΥΡΓΙΚΟΤΗΤΑΣ</a:t>
            </a:r>
            <a:r>
              <a:rPr lang="el-GR" sz="2000" dirty="0">
                <a:solidFill>
                  <a:schemeClr val="bg1"/>
                </a:solidFill>
              </a:rPr>
              <a:t>, </a:t>
            </a:r>
            <a:r>
              <a:rPr lang="el-GR" sz="2000" dirty="0" smtClean="0">
                <a:solidFill>
                  <a:schemeClr val="bg1"/>
                </a:solidFill>
              </a:rPr>
              <a:t>αφήνουμε τον μαθητή να σκεφτεί και να οργανώσει τη δραστηριότητα, η οποία θα εφαρμοστεί από όλους και θα είναι ωφέλιμη σε όλους</a:t>
            </a:r>
            <a:r>
              <a:rPr lang="en-US" sz="2000" dirty="0" smtClean="0">
                <a:solidFill>
                  <a:schemeClr val="bg1"/>
                </a:solidFill>
              </a:rPr>
              <a:t>(PAGE</a:t>
            </a:r>
            <a:r>
              <a:rPr lang="el-GR" sz="2000" dirty="0" smtClean="0">
                <a:solidFill>
                  <a:schemeClr val="bg1"/>
                </a:solidFill>
              </a:rPr>
              <a:t>,</a:t>
            </a:r>
            <a:r>
              <a:rPr lang="en-US" sz="2000" dirty="0" smtClean="0">
                <a:solidFill>
                  <a:schemeClr val="bg1"/>
                </a:solidFill>
              </a:rPr>
              <a:t> </a:t>
            </a:r>
            <a:r>
              <a:rPr lang="en-US" sz="2000" dirty="0">
                <a:solidFill>
                  <a:schemeClr val="bg1"/>
                </a:solidFill>
              </a:rPr>
              <a:t>2000)</a:t>
            </a:r>
            <a:endParaRPr lang="el-GR" sz="2000" dirty="0">
              <a:solidFill>
                <a:schemeClr val="bg1"/>
              </a:solidFill>
            </a:endParaRPr>
          </a:p>
          <a:p>
            <a:r>
              <a:rPr lang="el-GR" sz="2000" dirty="0">
                <a:solidFill>
                  <a:schemeClr val="bg1"/>
                </a:solidFill>
              </a:rPr>
              <a:t>ΠΡΟΓΡΑΜΜΑΤΑ </a:t>
            </a:r>
            <a:r>
              <a:rPr lang="el-GR" sz="2000" b="1" dirty="0">
                <a:solidFill>
                  <a:schemeClr val="bg1"/>
                </a:solidFill>
              </a:rPr>
              <a:t>ΕΠΙΤΑΧΥΝΣΗΣ</a:t>
            </a:r>
            <a:r>
              <a:rPr lang="el-GR" sz="2000" dirty="0">
                <a:solidFill>
                  <a:schemeClr val="bg1"/>
                </a:solidFill>
              </a:rPr>
              <a:t>, </a:t>
            </a:r>
            <a:r>
              <a:rPr lang="el-GR" sz="2000" dirty="0" smtClean="0">
                <a:solidFill>
                  <a:schemeClr val="bg1"/>
                </a:solidFill>
              </a:rPr>
              <a:t>όπου το κρίνουμε δυνατό, όσο αφορά στο άθλημα</a:t>
            </a:r>
            <a:endParaRPr lang="el-GR" sz="2000" dirty="0">
              <a:solidFill>
                <a:schemeClr val="bg1"/>
              </a:solidFill>
            </a:endParaRPr>
          </a:p>
          <a:p>
            <a:endParaRPr lang="el-GR" dirty="0"/>
          </a:p>
        </p:txBody>
      </p:sp>
    </p:spTree>
    <p:extLst>
      <p:ext uri="{BB962C8B-B14F-4D97-AF65-F5344CB8AC3E}">
        <p14:creationId xmlns:p14="http://schemas.microsoft.com/office/powerpoint/2010/main" val="308051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bg1"/>
                </a:solidFill>
              </a:rPr>
              <a:t>ΕΙΔΙΚΕΣ ΕΚΠΑΙΔΕΥΤΙΚΕΣ ΑΝΑΓΚΕΣ </a:t>
            </a:r>
            <a:endParaRPr lang="el-GR" dirty="0">
              <a:solidFill>
                <a:schemeClr val="bg1"/>
              </a:solidFill>
            </a:endParaRPr>
          </a:p>
        </p:txBody>
      </p:sp>
      <p:sp>
        <p:nvSpPr>
          <p:cNvPr id="3" name="Θέση περιεχομένου 2"/>
          <p:cNvSpPr>
            <a:spLocks noGrp="1"/>
          </p:cNvSpPr>
          <p:nvPr>
            <p:ph idx="1"/>
          </p:nvPr>
        </p:nvSpPr>
        <p:spPr>
          <a:xfrm>
            <a:off x="0" y="1893194"/>
            <a:ext cx="12192000" cy="4964805"/>
          </a:xfrm>
          <a:solidFill>
            <a:schemeClr val="accent6">
              <a:lumMod val="40000"/>
              <a:lumOff val="60000"/>
            </a:schemeClr>
          </a:solidFill>
        </p:spPr>
        <p:txBody>
          <a:bodyPr/>
          <a:lstStyle/>
          <a:p>
            <a:pPr marL="0" indent="0">
              <a:buNone/>
            </a:pPr>
            <a:r>
              <a:rPr lang="el-GR" sz="2000" b="1" dirty="0" smtClean="0">
                <a:solidFill>
                  <a:schemeClr val="bg1"/>
                </a:solidFill>
              </a:rPr>
              <a:t>ΔΙΑΜΟΡΦΩΣΗ ΤΜΗΜΑΤΩΝ</a:t>
            </a:r>
          </a:p>
          <a:p>
            <a:r>
              <a:rPr lang="el-GR" sz="2000" b="1" dirty="0" smtClean="0">
                <a:solidFill>
                  <a:schemeClr val="bg1"/>
                </a:solidFill>
              </a:rPr>
              <a:t>ΚΛΕΙΣΤΟ ΤΜΗΜΑ, </a:t>
            </a:r>
            <a:r>
              <a:rPr lang="el-GR" sz="2000" dirty="0" smtClean="0">
                <a:solidFill>
                  <a:schemeClr val="bg1"/>
                </a:solidFill>
              </a:rPr>
              <a:t>δάσκαλος – μαθητής, κυρίως σε φυσικές βλάβες</a:t>
            </a:r>
          </a:p>
          <a:p>
            <a:r>
              <a:rPr lang="el-GR" sz="2000" b="1" dirty="0" smtClean="0">
                <a:solidFill>
                  <a:schemeClr val="bg1"/>
                </a:solidFill>
              </a:rPr>
              <a:t>ΜΕΙΚΤΟ ΤΜΗΜΑ,</a:t>
            </a:r>
            <a:r>
              <a:rPr lang="el-GR" sz="2000" dirty="0" smtClean="0">
                <a:solidFill>
                  <a:schemeClr val="bg1"/>
                </a:solidFill>
              </a:rPr>
              <a:t> είναι απαραίτητη η συμπερίληψη, όπου προοδεύουν μαθητές και δάσκαλος</a:t>
            </a:r>
            <a:endParaRPr lang="el-GR" sz="2000" dirty="0">
              <a:solidFill>
                <a:schemeClr val="bg1"/>
              </a:solidFill>
            </a:endParaRPr>
          </a:p>
        </p:txBody>
      </p:sp>
    </p:spTree>
    <p:extLst>
      <p:ext uri="{BB962C8B-B14F-4D97-AF65-F5344CB8AC3E}">
        <p14:creationId xmlns:p14="http://schemas.microsoft.com/office/powerpoint/2010/main" val="66023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bg1"/>
                </a:solidFill>
              </a:rPr>
              <a:t>ΕΙΔΙΚΕΣ ΕΚΠΑΙΔΕΥΤΙΚΕΣ ΑΝΑΓΚΕΣ </a:t>
            </a:r>
          </a:p>
        </p:txBody>
      </p:sp>
      <p:sp>
        <p:nvSpPr>
          <p:cNvPr id="3" name="Θέση περιεχομένου 2"/>
          <p:cNvSpPr>
            <a:spLocks noGrp="1"/>
          </p:cNvSpPr>
          <p:nvPr>
            <p:ph idx="1"/>
          </p:nvPr>
        </p:nvSpPr>
        <p:spPr>
          <a:xfrm>
            <a:off x="0" y="1880315"/>
            <a:ext cx="12192000" cy="4977685"/>
          </a:xfrm>
          <a:solidFill>
            <a:schemeClr val="accent6">
              <a:lumMod val="40000"/>
              <a:lumOff val="60000"/>
            </a:schemeClr>
          </a:solidFill>
        </p:spPr>
        <p:txBody>
          <a:bodyPr>
            <a:noAutofit/>
          </a:bodyPr>
          <a:lstStyle/>
          <a:p>
            <a:pPr marL="0" indent="0">
              <a:buNone/>
            </a:pPr>
            <a:r>
              <a:rPr lang="el-GR" b="1" dirty="0" smtClean="0">
                <a:solidFill>
                  <a:schemeClr val="bg1"/>
                </a:solidFill>
              </a:rPr>
              <a:t>ΣΥΜΠΕΡΙΛΗΨΗ </a:t>
            </a:r>
          </a:p>
          <a:p>
            <a:pPr marL="0" indent="0">
              <a:buNone/>
            </a:pPr>
            <a:r>
              <a:rPr lang="el-GR" dirty="0" smtClean="0">
                <a:solidFill>
                  <a:schemeClr val="bg1"/>
                </a:solidFill>
              </a:rPr>
              <a:t>ΑΠΟΚΡΥΝΣΗ ΑΠΌ ΤΗ ΛΟΓΙΚΗ ΤΗΣ ΔΙΑΓΝΩΣΤΙΚΗΣ ΚΑΤΗΓΟΡΙΟΠΟΙΗΣΗΣ ΤΩΝ ΜΑΘΗΤΩΝ ΒΑΣΕΙ ΤΩΝ ΕΛΛΕΙΜΜΑΤΩΝ ΤΟΥΣ</a:t>
            </a:r>
          </a:p>
          <a:p>
            <a:pPr marL="0" indent="0">
              <a:buNone/>
            </a:pPr>
            <a:r>
              <a:rPr lang="el-GR" b="1" dirty="0" smtClean="0">
                <a:solidFill>
                  <a:schemeClr val="bg1"/>
                </a:solidFill>
              </a:rPr>
              <a:t>ΩΦΕΛΗ:</a:t>
            </a:r>
          </a:p>
          <a:p>
            <a:r>
              <a:rPr lang="el-GR" dirty="0" smtClean="0">
                <a:solidFill>
                  <a:schemeClr val="bg1"/>
                </a:solidFill>
              </a:rPr>
              <a:t>ΒΕΛΤΙΩΝΕΤΑΙ Η ΑΠΟΔΩΣΗ ΤΩΝ ΜΑΘΗΤΩΝ ΧΑΜΗΛΗΣ ΑΠΟΔΟΣΗΣ </a:t>
            </a:r>
          </a:p>
          <a:p>
            <a:r>
              <a:rPr lang="el-GR" dirty="0" smtClean="0">
                <a:solidFill>
                  <a:schemeClr val="bg1"/>
                </a:solidFill>
              </a:rPr>
              <a:t>ΒΕΛΤΙΩΝΕΤΑΙ Η ΑΠΟΔΩΣΗ ΜΑΘΗΤΩΝ ΥΨΗΛΗΣ ΑΠΟΔΟΣΗΣ</a:t>
            </a:r>
          </a:p>
          <a:p>
            <a:r>
              <a:rPr lang="el-GR" dirty="0" smtClean="0">
                <a:solidFill>
                  <a:schemeClr val="bg1"/>
                </a:solidFill>
              </a:rPr>
              <a:t>ΑΝΑΠΤΥΣΕΤΑΙ Η ΣΥΝΕΡΓΑΤΙΚΟΤΗΤΑ </a:t>
            </a:r>
          </a:p>
          <a:p>
            <a:r>
              <a:rPr lang="el-GR" dirty="0" smtClean="0">
                <a:solidFill>
                  <a:schemeClr val="bg1"/>
                </a:solidFill>
              </a:rPr>
              <a:t>ΑΝΑΠΤΥΞΗ ΚΟΙΝΩΝΙΚΩΝ ΣΧΕΣΕΩΝ</a:t>
            </a:r>
          </a:p>
          <a:p>
            <a:r>
              <a:rPr lang="el-GR" dirty="0" smtClean="0">
                <a:solidFill>
                  <a:schemeClr val="bg1"/>
                </a:solidFill>
              </a:rPr>
              <a:t>ΑΝΑΠΤΥΞΗ ΣΕΒΑΣΜΟΥ ΠΡΟΣ ΤΟΥΣ ΑΛΛΟΥΣ</a:t>
            </a:r>
          </a:p>
          <a:p>
            <a:r>
              <a:rPr lang="el-GR" dirty="0" smtClean="0">
                <a:solidFill>
                  <a:schemeClr val="bg1"/>
                </a:solidFill>
              </a:rPr>
              <a:t>ΟΜΑΛΗ ΩΡΙΜΑΝΣΗ </a:t>
            </a:r>
          </a:p>
          <a:p>
            <a:r>
              <a:rPr lang="el-GR" dirty="0" smtClean="0">
                <a:solidFill>
                  <a:schemeClr val="bg1"/>
                </a:solidFill>
              </a:rPr>
              <a:t>ΚΑΤΑΚΤΗΣΗ ΕΙΔΙΚΩΝ ΔΕΞΙΟΤΗΤΩΝ </a:t>
            </a:r>
          </a:p>
          <a:p>
            <a:r>
              <a:rPr lang="el-GR" dirty="0" smtClean="0">
                <a:solidFill>
                  <a:schemeClr val="bg1"/>
                </a:solidFill>
              </a:rPr>
              <a:t>ΙΣΟΤΙΜΗ ΑΝΤΙΜΕΤΩΠΙΣΗ</a:t>
            </a:r>
            <a:endParaRPr lang="el-GR" dirty="0">
              <a:solidFill>
                <a:schemeClr val="bg1"/>
              </a:solidFill>
            </a:endParaRPr>
          </a:p>
        </p:txBody>
      </p:sp>
    </p:spTree>
    <p:extLst>
      <p:ext uri="{BB962C8B-B14F-4D97-AF65-F5344CB8AC3E}">
        <p14:creationId xmlns:p14="http://schemas.microsoft.com/office/powerpoint/2010/main" val="220261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a:t>
            </a:r>
            <a:br>
              <a:rPr lang="el-GR" b="1" dirty="0">
                <a:solidFill>
                  <a:schemeClr val="bg1"/>
                </a:solidFill>
              </a:rPr>
            </a:br>
            <a:r>
              <a:rPr lang="el-GR" b="1" dirty="0">
                <a:solidFill>
                  <a:schemeClr val="bg1"/>
                </a:solidFill>
              </a:rPr>
              <a:t>ΤΕΧΝΙΚΕΣ ΔΙΔΑΣΚΑΛΙΑΣ </a:t>
            </a:r>
          </a:p>
        </p:txBody>
      </p:sp>
      <p:sp>
        <p:nvSpPr>
          <p:cNvPr id="3" name="Θέση περιεχομένου 2"/>
          <p:cNvSpPr>
            <a:spLocks noGrp="1"/>
          </p:cNvSpPr>
          <p:nvPr>
            <p:ph idx="1"/>
          </p:nvPr>
        </p:nvSpPr>
        <p:spPr>
          <a:xfrm>
            <a:off x="689924" y="2471669"/>
            <a:ext cx="10554574" cy="4386331"/>
          </a:xfrm>
        </p:spPr>
        <p:txBody>
          <a:bodyPr>
            <a:normAutofit/>
          </a:bodyPr>
          <a:lstStyle/>
          <a:p>
            <a:pPr marL="0" indent="0">
              <a:buNone/>
            </a:pPr>
            <a:r>
              <a:rPr lang="el-GR" sz="2000" b="1" dirty="0">
                <a:solidFill>
                  <a:schemeClr val="bg1"/>
                </a:solidFill>
              </a:rPr>
              <a:t>ΦΘΙΝΟΥΣΑ ΚΑΘΟΔΗΓΗΔΗ </a:t>
            </a:r>
          </a:p>
          <a:p>
            <a:pPr marL="514350" indent="-514350">
              <a:buFont typeface="+mj-lt"/>
              <a:buAutoNum type="arabicPeriod"/>
            </a:pPr>
            <a:r>
              <a:rPr lang="el-GR" sz="2000" b="1" dirty="0">
                <a:solidFill>
                  <a:schemeClr val="bg1"/>
                </a:solidFill>
              </a:rPr>
              <a:t>ΜΑΘΗΣΙΑΚΟ ΣΥΜΒΟΛΑΙΟ</a:t>
            </a:r>
            <a:r>
              <a:rPr lang="el-GR" sz="2000" dirty="0">
                <a:solidFill>
                  <a:schemeClr val="bg1"/>
                </a:solidFill>
              </a:rPr>
              <a:t>, ΣΥΜΦΩΝΟΥΜΕ </a:t>
            </a:r>
            <a:r>
              <a:rPr lang="el-GR" sz="2000" dirty="0" smtClean="0">
                <a:solidFill>
                  <a:schemeClr val="bg1"/>
                </a:solidFill>
              </a:rPr>
              <a:t>ΜΑΖΙ ΜΕ ΤΟΥΣ ΜΑΘΗΤΕΣ ΤΟΥΣ </a:t>
            </a:r>
            <a:r>
              <a:rPr lang="el-GR" sz="2000" dirty="0">
                <a:solidFill>
                  <a:schemeClr val="bg1"/>
                </a:solidFill>
              </a:rPr>
              <a:t>ΡΟΛΟΥΣ, ΤΙ ΘΑ ΕΦΑΡΜΟΣΟΥΜΕ </a:t>
            </a:r>
          </a:p>
          <a:p>
            <a:pPr marL="514350" indent="-514350">
              <a:buFont typeface="+mj-lt"/>
              <a:buAutoNum type="arabicPeriod"/>
            </a:pPr>
            <a:r>
              <a:rPr lang="el-GR" sz="2000" b="1" dirty="0">
                <a:solidFill>
                  <a:schemeClr val="bg1"/>
                </a:solidFill>
              </a:rPr>
              <a:t>ΠΡΟΤΥΠΟΠΟΙΗΣΗ</a:t>
            </a:r>
            <a:r>
              <a:rPr lang="el-GR" sz="2000" dirty="0">
                <a:solidFill>
                  <a:schemeClr val="bg1"/>
                </a:solidFill>
              </a:rPr>
              <a:t>, ΔΕΙΧΝΕΙ Ο ΔΑΣΚΑΛΟΣ ΚΑΙ ΕΞΗΓΕΙ, ΛΕΙΤΟΥΡΓΕΙ ΩΣ ΠΡΟΤΥΠΟ</a:t>
            </a:r>
          </a:p>
          <a:p>
            <a:pPr marL="514350" indent="-514350">
              <a:buFont typeface="+mj-lt"/>
              <a:buAutoNum type="arabicPeriod"/>
            </a:pPr>
            <a:r>
              <a:rPr lang="el-GR" sz="2000" b="1" dirty="0">
                <a:solidFill>
                  <a:schemeClr val="bg1"/>
                </a:solidFill>
              </a:rPr>
              <a:t>ΕΞΩΤΕΡΙΚΗ ΚΑΘΟΔΗΓΗΣΗ</a:t>
            </a:r>
            <a:r>
              <a:rPr lang="el-GR" sz="2000" dirty="0">
                <a:solidFill>
                  <a:schemeClr val="bg1"/>
                </a:solidFill>
              </a:rPr>
              <a:t>, Ο ΜΑΘΗΤΗΣ ΕΝΕΡΓΕΙ ΚΑΘΟΔΗΓΟΥΜΕΝΟΣ </a:t>
            </a:r>
            <a:r>
              <a:rPr lang="el-GR" sz="2000" dirty="0" smtClean="0">
                <a:solidFill>
                  <a:schemeClr val="bg1"/>
                </a:solidFill>
              </a:rPr>
              <a:t>ΑΠΟ </a:t>
            </a:r>
            <a:r>
              <a:rPr lang="el-GR" sz="2000" dirty="0">
                <a:solidFill>
                  <a:schemeClr val="bg1"/>
                </a:solidFill>
              </a:rPr>
              <a:t>ΤΟΝ ΔΑΣΚΑΛΟ</a:t>
            </a:r>
          </a:p>
          <a:p>
            <a:pPr marL="514350" indent="-514350">
              <a:buFont typeface="+mj-lt"/>
              <a:buAutoNum type="arabicPeriod"/>
            </a:pPr>
            <a:r>
              <a:rPr lang="el-GR" sz="2000" b="1" dirty="0">
                <a:solidFill>
                  <a:schemeClr val="bg1"/>
                </a:solidFill>
              </a:rPr>
              <a:t>ΛΕΚΤΙΚΗ ΚΑΘΟΔΗΓΗΣΗ</a:t>
            </a:r>
            <a:r>
              <a:rPr lang="el-GR" sz="2000" dirty="0">
                <a:solidFill>
                  <a:schemeClr val="bg1"/>
                </a:solidFill>
              </a:rPr>
              <a:t>, ΕΚΤΕΛΕΙ Ο ΜΑΘΗΤΗΣ ΦΩΝΑΧΤΑ</a:t>
            </a:r>
          </a:p>
          <a:p>
            <a:pPr marL="514350" indent="-514350">
              <a:buFont typeface="+mj-lt"/>
              <a:buAutoNum type="arabicPeriod"/>
            </a:pPr>
            <a:r>
              <a:rPr lang="el-GR" sz="2000" b="1" dirty="0">
                <a:solidFill>
                  <a:schemeClr val="bg1"/>
                </a:solidFill>
              </a:rPr>
              <a:t>ΣΙΩΠΗΡΗ ΚΑΘΟΔΗΓΗΣΗ</a:t>
            </a:r>
            <a:r>
              <a:rPr lang="el-GR" sz="2000" dirty="0">
                <a:solidFill>
                  <a:schemeClr val="bg1"/>
                </a:solidFill>
              </a:rPr>
              <a:t>, ΕΚΤΕΛΕΙ Ο ΜΑΘΗΤΗΣ ΣΙΩΠΗΡΑ</a:t>
            </a:r>
          </a:p>
          <a:p>
            <a:pPr marL="514350" indent="-514350">
              <a:buFont typeface="+mj-lt"/>
              <a:buAutoNum type="arabicPeriod"/>
            </a:pPr>
            <a:r>
              <a:rPr lang="el-GR" sz="2000" b="1" dirty="0">
                <a:solidFill>
                  <a:schemeClr val="bg1"/>
                </a:solidFill>
              </a:rPr>
              <a:t>ΑΥΤΟΕΛΕΓΧΟΣ,</a:t>
            </a:r>
            <a:r>
              <a:rPr lang="el-GR" sz="2000" dirty="0">
                <a:solidFill>
                  <a:schemeClr val="bg1"/>
                </a:solidFill>
              </a:rPr>
              <a:t> ΕΦΑΡΜΟΓΗ ΑΠΟ ΤΟΝ ΜΑΘΗΤΗ ΔΙΝΟΝΤΑΣ ΜΟΝΟΣ ΤΟΥ ΟΔΗΓΙΕΣ ΣΤΟΝ ΕΑΥΤΟ ΤΟΥ</a:t>
            </a:r>
          </a:p>
          <a:p>
            <a:pPr marL="514350" indent="-514350">
              <a:buFont typeface="+mj-lt"/>
              <a:buAutoNum type="arabicPeriod"/>
            </a:pPr>
            <a:endParaRPr lang="el-GR" b="1" dirty="0"/>
          </a:p>
          <a:p>
            <a:pPr marL="514350" indent="-514350">
              <a:buFont typeface="+mj-lt"/>
              <a:buAutoNum type="arabicPeriod"/>
            </a:pPr>
            <a:endParaRPr lang="el-GR" b="1" dirty="0"/>
          </a:p>
        </p:txBody>
      </p:sp>
    </p:spTree>
    <p:extLst>
      <p:ext uri="{BB962C8B-B14F-4D97-AF65-F5344CB8AC3E}">
        <p14:creationId xmlns:p14="http://schemas.microsoft.com/office/powerpoint/2010/main" val="90033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 </a:t>
            </a:r>
          </a:p>
        </p:txBody>
      </p:sp>
      <p:sp>
        <p:nvSpPr>
          <p:cNvPr id="3" name="Θέση περιεχομένου 2"/>
          <p:cNvSpPr>
            <a:spLocks noGrp="1"/>
          </p:cNvSpPr>
          <p:nvPr>
            <p:ph idx="1"/>
          </p:nvPr>
        </p:nvSpPr>
        <p:spPr/>
        <p:txBody>
          <a:bodyPr>
            <a:normAutofit/>
          </a:bodyPr>
          <a:lstStyle/>
          <a:p>
            <a:pPr marL="0" indent="0">
              <a:buNone/>
            </a:pPr>
            <a:r>
              <a:rPr lang="el-GR" sz="2400" dirty="0">
                <a:solidFill>
                  <a:schemeClr val="bg1"/>
                </a:solidFill>
              </a:rPr>
              <a:t>ΑΝΤΙΜΕΤΩΠΙΖΟΥΜΕ </a:t>
            </a:r>
          </a:p>
          <a:p>
            <a:r>
              <a:rPr lang="el-GR" sz="2400" dirty="0">
                <a:solidFill>
                  <a:schemeClr val="bg1"/>
                </a:solidFill>
              </a:rPr>
              <a:t>ΠΑΙΔΙΑ ΗΔΗ ΔΙΑΓΝΩΣΜΕΝΑ ΜΕ ΕΙΔΙΚΕΣ ΕΚΠΑΙΔΕΥΤΙΚΕΣ ΑΝΑΓΚΕΣ</a:t>
            </a:r>
          </a:p>
          <a:p>
            <a:r>
              <a:rPr lang="el-GR" sz="2400" dirty="0">
                <a:solidFill>
                  <a:schemeClr val="bg1"/>
                </a:solidFill>
              </a:rPr>
              <a:t>ΠΑΙΔΙΑ ΤΑ ΟΠΟΙΑ ΔΕΝ ΕΧΟΥΝ ΑΚΟΜΑ ΔΙΑΓΝΩΣΗ ΚΑΙ ΔΙΑΚΡΙΤΙΚΑ Ο ΔΑΣΚΑΛΟΣ ΤΟΥ </a:t>
            </a:r>
            <a:r>
              <a:rPr lang="en-US" sz="2400" dirty="0">
                <a:solidFill>
                  <a:schemeClr val="bg1"/>
                </a:solidFill>
              </a:rPr>
              <a:t>TAE KWON DO </a:t>
            </a:r>
            <a:r>
              <a:rPr lang="el-GR" sz="2400" dirty="0">
                <a:solidFill>
                  <a:schemeClr val="bg1"/>
                </a:solidFill>
              </a:rPr>
              <a:t>ΘΑ ΠΡΕΠΕΙ ΝΑ ΚΑΘΟΔΗΓΗΣΕΙ ΤΟ ΠΑΙΔΙ ΚΑΙ ΤΟΥΣ ΓΟΝΕΙΣ </a:t>
            </a:r>
            <a:r>
              <a:rPr lang="el-GR" sz="2400" dirty="0" smtClean="0">
                <a:solidFill>
                  <a:schemeClr val="bg1"/>
                </a:solidFill>
              </a:rPr>
              <a:t>ΩΣΤΕ </a:t>
            </a:r>
            <a:r>
              <a:rPr lang="el-GR" sz="2400" dirty="0">
                <a:solidFill>
                  <a:schemeClr val="bg1"/>
                </a:solidFill>
              </a:rPr>
              <a:t>ΝΑ ΠΡΟΣΕΓΓΙΣΟΥΝ ΤΗΝ ΚΑΤΑΣΤΑΣΗ</a:t>
            </a:r>
          </a:p>
        </p:txBody>
      </p:sp>
    </p:spTree>
    <p:extLst>
      <p:ext uri="{BB962C8B-B14F-4D97-AF65-F5344CB8AC3E}">
        <p14:creationId xmlns:p14="http://schemas.microsoft.com/office/powerpoint/2010/main" val="8215665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a:t>
            </a:r>
            <a:br>
              <a:rPr lang="el-GR" b="1" dirty="0">
                <a:solidFill>
                  <a:schemeClr val="bg1"/>
                </a:solidFill>
              </a:rPr>
            </a:br>
            <a:r>
              <a:rPr lang="el-GR" b="1" dirty="0">
                <a:solidFill>
                  <a:schemeClr val="bg1"/>
                </a:solidFill>
              </a:rPr>
              <a:t>ΤΕΧΝΙΚΕΣ ΔΙΔΑΣΚΑΛΙΑΣ </a:t>
            </a:r>
          </a:p>
        </p:txBody>
      </p:sp>
      <p:sp>
        <p:nvSpPr>
          <p:cNvPr id="3" name="Θέση περιεχομένου 2"/>
          <p:cNvSpPr>
            <a:spLocks noGrp="1"/>
          </p:cNvSpPr>
          <p:nvPr>
            <p:ph idx="1"/>
          </p:nvPr>
        </p:nvSpPr>
        <p:spPr/>
        <p:txBody>
          <a:bodyPr>
            <a:normAutofit/>
          </a:bodyPr>
          <a:lstStyle/>
          <a:p>
            <a:pPr marL="0" indent="0">
              <a:buNone/>
            </a:pPr>
            <a:r>
              <a:rPr lang="el-GR" sz="2400" b="1" dirty="0">
                <a:solidFill>
                  <a:schemeClr val="bg1"/>
                </a:solidFill>
              </a:rPr>
              <a:t>ΠΡΟΚΑΤΑΒΟΛΙΚΗ ΟΡΓΑΝΩΣΗ</a:t>
            </a:r>
          </a:p>
          <a:p>
            <a:pPr marL="0" indent="0">
              <a:buNone/>
            </a:pPr>
            <a:r>
              <a:rPr lang="el-GR" sz="2400" dirty="0">
                <a:solidFill>
                  <a:schemeClr val="bg1"/>
                </a:solidFill>
              </a:rPr>
              <a:t>ΣΤΗΝ ΑΡΧΗ ΤΟΥ ΜΑΘΗΜΑΤΟΣ ΟΡΓΑΝΩΝΟΥΜΕ ΤΗ </a:t>
            </a:r>
            <a:r>
              <a:rPr lang="el-GR" sz="2400" dirty="0" smtClean="0">
                <a:solidFill>
                  <a:schemeClr val="bg1"/>
                </a:solidFill>
              </a:rPr>
              <a:t>ΔΙΔΑΣΚΑΛΙΑ, </a:t>
            </a:r>
            <a:r>
              <a:rPr lang="el-GR" sz="2400" dirty="0">
                <a:solidFill>
                  <a:schemeClr val="bg1"/>
                </a:solidFill>
              </a:rPr>
              <a:t>ΣΕ ΣΥΝΕΡΓΑΣΙΑ ΜΕ ΤΟΥΣ ΜΑΘΗΤΕΣ ΑΛΛΑ ΚΑΙ ΛΑΜΒΑΝΟΝΤΑΣ ΥΠ ‘ ΟΨΗ ΤΙΣ ΑΝΑΓΚΕΣ ΤΟΥΣ , ( ΔΙΑΘΕΣΗ, ΕΠΟΧΗ</a:t>
            </a:r>
            <a:r>
              <a:rPr lang="el-GR" sz="2400" dirty="0" smtClean="0">
                <a:solidFill>
                  <a:schemeClr val="bg1"/>
                </a:solidFill>
              </a:rPr>
              <a:t>). </a:t>
            </a:r>
            <a:r>
              <a:rPr lang="el-GR" sz="2400" dirty="0">
                <a:solidFill>
                  <a:schemeClr val="bg1"/>
                </a:solidFill>
              </a:rPr>
              <a:t>ΛΕΜΕ ΤΙ ΘΑ ΚΑΝΟΥΜΕ ΚΑΙ ΜΕ ΠΟΙΑ ΣΕΙΡΑ. </a:t>
            </a:r>
          </a:p>
          <a:p>
            <a:pPr marL="0" indent="0">
              <a:buNone/>
            </a:pPr>
            <a:r>
              <a:rPr lang="el-GR" sz="2400" dirty="0">
                <a:solidFill>
                  <a:schemeClr val="bg1"/>
                </a:solidFill>
              </a:rPr>
              <a:t> </a:t>
            </a:r>
          </a:p>
        </p:txBody>
      </p:sp>
    </p:spTree>
    <p:extLst>
      <p:ext uri="{BB962C8B-B14F-4D97-AF65-F5344CB8AC3E}">
        <p14:creationId xmlns:p14="http://schemas.microsoft.com/office/powerpoint/2010/main" val="27097984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ΒΙΒΛΙΟΓΡΑΦΙΑ</a:t>
            </a:r>
          </a:p>
        </p:txBody>
      </p:sp>
      <p:sp>
        <p:nvSpPr>
          <p:cNvPr id="3" name="Θέση περιεχομένου 2"/>
          <p:cNvSpPr>
            <a:spLocks noGrp="1"/>
          </p:cNvSpPr>
          <p:nvPr>
            <p:ph idx="1"/>
          </p:nvPr>
        </p:nvSpPr>
        <p:spPr/>
        <p:txBody>
          <a:bodyPr>
            <a:noAutofit/>
          </a:bodyPr>
          <a:lstStyle/>
          <a:p>
            <a:r>
              <a:rPr lang="el-GR" sz="2000" dirty="0">
                <a:solidFill>
                  <a:schemeClr val="bg1"/>
                </a:solidFill>
              </a:rPr>
              <a:t>ΣΑΛΒΑΡΑΣ Γ. , (2013), Διδασκαλία παιδιών με ειδικές ανάγκες στο συνηθισμένο σχολείο, Εκδόσεις Γρηγόρη </a:t>
            </a:r>
            <a:endParaRPr lang="en-US" sz="2000" dirty="0">
              <a:solidFill>
                <a:schemeClr val="bg1"/>
              </a:solidFill>
            </a:endParaRPr>
          </a:p>
          <a:p>
            <a:r>
              <a:rPr lang="en-US" sz="2000" dirty="0">
                <a:solidFill>
                  <a:schemeClr val="bg1"/>
                </a:solidFill>
              </a:rPr>
              <a:t>SLAVIN, R.E., MADDEN, N.A. &amp; KARWEIT, N.L., Effective programs for students at risk. Boston : Allyn &amp; Bacon.</a:t>
            </a:r>
          </a:p>
          <a:p>
            <a:r>
              <a:rPr lang="en-US" sz="2000" dirty="0">
                <a:solidFill>
                  <a:schemeClr val="bg1"/>
                </a:solidFill>
              </a:rPr>
              <a:t>PARKER, W.D. (1997), An empirical typology of perfectionism in academically talented children. American Educational Research Journal. </a:t>
            </a:r>
          </a:p>
          <a:p>
            <a:r>
              <a:rPr lang="en-US" sz="2000" dirty="0">
                <a:solidFill>
                  <a:schemeClr val="bg1"/>
                </a:solidFill>
              </a:rPr>
              <a:t>PAGE, S.W. (2000), When changes for the gifted spur differentiation for all. Educational Leadership. </a:t>
            </a:r>
          </a:p>
          <a:p>
            <a:r>
              <a:rPr lang="en-US" sz="2000" dirty="0">
                <a:solidFill>
                  <a:schemeClr val="bg1"/>
                </a:solidFill>
              </a:rPr>
              <a:t>JONES V. &amp; JONES L. (2001) : Comprehensive classroom management, Boston, Allyn &amp; Bacon. </a:t>
            </a:r>
            <a:endParaRPr lang="el-GR" sz="2000" dirty="0">
              <a:solidFill>
                <a:schemeClr val="bg1"/>
              </a:solidFill>
            </a:endParaRPr>
          </a:p>
        </p:txBody>
      </p:sp>
    </p:spTree>
    <p:extLst>
      <p:ext uri="{BB962C8B-B14F-4D97-AF65-F5344CB8AC3E}">
        <p14:creationId xmlns:p14="http://schemas.microsoft.com/office/powerpoint/2010/main" val="1490683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a:t>
            </a:r>
            <a:br>
              <a:rPr lang="el-GR" b="1" dirty="0">
                <a:solidFill>
                  <a:schemeClr val="bg1"/>
                </a:solidFill>
              </a:rPr>
            </a:br>
            <a:r>
              <a:rPr lang="el-GR" b="1" dirty="0">
                <a:solidFill>
                  <a:schemeClr val="bg1"/>
                </a:solidFill>
              </a:rPr>
              <a:t>ΦΥΣΙΚΕΣ ΒΛΑΒΕΣ</a:t>
            </a:r>
          </a:p>
        </p:txBody>
      </p:sp>
      <p:sp>
        <p:nvSpPr>
          <p:cNvPr id="3" name="Θέση περιεχομένου 2"/>
          <p:cNvSpPr>
            <a:spLocks noGrp="1"/>
          </p:cNvSpPr>
          <p:nvPr>
            <p:ph idx="1"/>
          </p:nvPr>
        </p:nvSpPr>
        <p:spPr/>
        <p:txBody>
          <a:bodyPr>
            <a:normAutofit/>
          </a:bodyPr>
          <a:lstStyle/>
          <a:p>
            <a:pPr marL="0" indent="0">
              <a:buNone/>
            </a:pPr>
            <a:r>
              <a:rPr lang="el-GR" sz="2000" dirty="0">
                <a:solidFill>
                  <a:schemeClr val="bg1"/>
                </a:solidFill>
              </a:rPr>
              <a:t>ΦΥΣΙΚΕΣ ΒΛΑΒΕΣ :</a:t>
            </a:r>
          </a:p>
          <a:p>
            <a:r>
              <a:rPr lang="el-GR" sz="2000" dirty="0">
                <a:solidFill>
                  <a:schemeClr val="bg1"/>
                </a:solidFill>
              </a:rPr>
              <a:t>ΟΡΑΣΗ </a:t>
            </a:r>
          </a:p>
          <a:p>
            <a:r>
              <a:rPr lang="el-GR" sz="2000" dirty="0">
                <a:solidFill>
                  <a:schemeClr val="bg1"/>
                </a:solidFill>
              </a:rPr>
              <a:t>ΑΚΟΗ</a:t>
            </a:r>
          </a:p>
          <a:p>
            <a:r>
              <a:rPr lang="el-GR" sz="2000" dirty="0">
                <a:solidFill>
                  <a:schemeClr val="bg1"/>
                </a:solidFill>
              </a:rPr>
              <a:t>ΠΡΟΒΛΗΜΑΤΑ ΥΓΕΙΑΣ </a:t>
            </a:r>
          </a:p>
          <a:p>
            <a:r>
              <a:rPr lang="el-GR" sz="2000" dirty="0">
                <a:solidFill>
                  <a:schemeClr val="bg1"/>
                </a:solidFill>
              </a:rPr>
              <a:t>ΣΩΜΑΤΙΚΕΣ ΑΝΑΠΗΡΙΕΣ</a:t>
            </a:r>
          </a:p>
          <a:p>
            <a:endParaRPr lang="el-GR" sz="2000" dirty="0">
              <a:solidFill>
                <a:schemeClr val="bg1"/>
              </a:solidFill>
            </a:endParaRPr>
          </a:p>
        </p:txBody>
      </p:sp>
    </p:spTree>
    <p:extLst>
      <p:ext uri="{BB962C8B-B14F-4D97-AF65-F5344CB8AC3E}">
        <p14:creationId xmlns:p14="http://schemas.microsoft.com/office/powerpoint/2010/main" val="20653961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a:t>
            </a:r>
            <a:br>
              <a:rPr lang="el-GR" b="1" dirty="0">
                <a:solidFill>
                  <a:schemeClr val="bg1"/>
                </a:solidFill>
              </a:rPr>
            </a:br>
            <a:r>
              <a:rPr lang="el-GR" b="1" dirty="0">
                <a:solidFill>
                  <a:schemeClr val="bg1"/>
                </a:solidFill>
              </a:rPr>
              <a:t>ΦΥΣΙΚΕΣ ΒΛΑΒΕΣ</a:t>
            </a:r>
          </a:p>
        </p:txBody>
      </p:sp>
      <p:sp>
        <p:nvSpPr>
          <p:cNvPr id="3" name="Θέση περιεχομένου 2"/>
          <p:cNvSpPr>
            <a:spLocks noGrp="1"/>
          </p:cNvSpPr>
          <p:nvPr>
            <p:ph idx="1"/>
          </p:nvPr>
        </p:nvSpPr>
        <p:spPr/>
        <p:txBody>
          <a:bodyPr>
            <a:normAutofit/>
          </a:bodyPr>
          <a:lstStyle/>
          <a:p>
            <a:pPr marL="0" indent="0">
              <a:buNone/>
            </a:pPr>
            <a:r>
              <a:rPr lang="el-GR" sz="2000" b="1" dirty="0">
                <a:solidFill>
                  <a:schemeClr val="bg1"/>
                </a:solidFill>
              </a:rPr>
              <a:t>ΔΥΣΚΟΛΙΕΣ:</a:t>
            </a:r>
          </a:p>
          <a:p>
            <a:r>
              <a:rPr lang="el-GR" sz="2000" dirty="0">
                <a:solidFill>
                  <a:schemeClr val="bg1"/>
                </a:solidFill>
              </a:rPr>
              <a:t>ΑΙΣΘΗΤΗΡΙΑΚΗ ΠΡΟΛΗΨΗ ΠΛΗΡΟΦΟΡΙΩΝ</a:t>
            </a:r>
          </a:p>
          <a:p>
            <a:r>
              <a:rPr lang="el-GR" sz="2000" dirty="0">
                <a:solidFill>
                  <a:schemeClr val="bg1"/>
                </a:solidFill>
              </a:rPr>
              <a:t>ΠΕΡΙΟΡΙΣΜΕΝΟ ΟΠΤΙΚΟ – ΑΚΟΥΣΤΙΚΟ ΠΕΔΙΟ </a:t>
            </a:r>
          </a:p>
          <a:p>
            <a:r>
              <a:rPr lang="el-GR" sz="2000" dirty="0">
                <a:solidFill>
                  <a:schemeClr val="bg1"/>
                </a:solidFill>
              </a:rPr>
              <a:t>ΕΛΛΕΙΠΗΣ ΟΠΤΙΚΟ – ΑΚΟΥΣΤΙΚΗ ΚΩΔΙΚΟΠΟΙΗΣΗ </a:t>
            </a:r>
          </a:p>
          <a:p>
            <a:endParaRPr lang="el-GR" dirty="0"/>
          </a:p>
          <a:p>
            <a:pPr marL="0" indent="0">
              <a:buNone/>
            </a:pPr>
            <a:r>
              <a:rPr lang="el-GR" dirty="0"/>
              <a:t> </a:t>
            </a:r>
          </a:p>
          <a:p>
            <a:endParaRPr lang="el-GR" dirty="0"/>
          </a:p>
        </p:txBody>
      </p:sp>
    </p:spTree>
    <p:extLst>
      <p:ext uri="{BB962C8B-B14F-4D97-AF65-F5344CB8AC3E}">
        <p14:creationId xmlns:p14="http://schemas.microsoft.com/office/powerpoint/2010/main" val="109501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bg1"/>
                </a:solidFill>
              </a:rPr>
              <a:t>ΕΙΔΙΚΕΣ ΕΚΠΑΙΔΕΥΤΙΚΕΣ ΑΝΑΓΚΕΣ</a:t>
            </a:r>
            <a:br>
              <a:rPr lang="el-GR" b="1" dirty="0">
                <a:solidFill>
                  <a:schemeClr val="bg1"/>
                </a:solidFill>
              </a:rPr>
            </a:br>
            <a:r>
              <a:rPr lang="el-GR" b="1" dirty="0">
                <a:solidFill>
                  <a:schemeClr val="bg1"/>
                </a:solidFill>
              </a:rPr>
              <a:t>ΦΥΣΙΚΕΣ ΒΛΑΒΕΣ</a:t>
            </a:r>
          </a:p>
        </p:txBody>
      </p:sp>
      <p:sp>
        <p:nvSpPr>
          <p:cNvPr id="3" name="Θέση περιεχομένου 2"/>
          <p:cNvSpPr>
            <a:spLocks noGrp="1"/>
          </p:cNvSpPr>
          <p:nvPr>
            <p:ph idx="1"/>
          </p:nvPr>
        </p:nvSpPr>
        <p:spPr/>
        <p:txBody>
          <a:bodyPr/>
          <a:lstStyle/>
          <a:p>
            <a:pPr marL="0" indent="0">
              <a:buNone/>
            </a:pPr>
            <a:r>
              <a:rPr lang="el-GR" sz="2000" b="1" dirty="0">
                <a:solidFill>
                  <a:schemeClr val="bg1"/>
                </a:solidFill>
              </a:rPr>
              <a:t>ΠΡΟΣΕΓΓΙΣΗ ΔΙΔΑΣΚΑΛΙΑΣ :</a:t>
            </a:r>
          </a:p>
          <a:p>
            <a:r>
              <a:rPr lang="el-GR" sz="2000" dirty="0">
                <a:solidFill>
                  <a:schemeClr val="bg1"/>
                </a:solidFill>
              </a:rPr>
              <a:t>ΤΟΠΟΘΕΤΗΣΗ ΤΩΝ ΜΑΘΗΤΩΝ ΣΕ ΜΠΡΟΣΤΙΝΕΣ ΘΕΣΕΙΣ </a:t>
            </a:r>
          </a:p>
          <a:p>
            <a:r>
              <a:rPr lang="el-GR" sz="2000" dirty="0">
                <a:solidFill>
                  <a:schemeClr val="bg1"/>
                </a:solidFill>
              </a:rPr>
              <a:t>ΑΡΓΗ ΚΑΙ ΚΑΘΑΡΗ ΕΠΑΝΑΛΗΨΗ ΕΝΤΟΛΩΝ ΚΑΙ ΑΣΚΗΣΕΩΝ</a:t>
            </a:r>
          </a:p>
          <a:p>
            <a:r>
              <a:rPr lang="el-GR" sz="2000" dirty="0">
                <a:solidFill>
                  <a:schemeClr val="bg1"/>
                </a:solidFill>
              </a:rPr>
              <a:t>ΣΥΝΕΧΗΣ ΕΠΑΝΑΛΗΨΗ ΑΣΚΗΣΕΩΝ ΚΑΙ ΒΗΜΑΤΩΝ</a:t>
            </a:r>
          </a:p>
          <a:p>
            <a:r>
              <a:rPr lang="el-GR" sz="2000" dirty="0">
                <a:solidFill>
                  <a:schemeClr val="bg1"/>
                </a:solidFill>
              </a:rPr>
              <a:t>ΣΥΝΕΧΗΣ ΕΠΙΒΡΑΒΕΥΣΗ  ΓΙΑ ΕΝΙΣΧΥΣΗ ΤΟΥ ΣΥΝΑΙΣΘΗΜΑΤΟΣ</a:t>
            </a:r>
          </a:p>
          <a:p>
            <a:r>
              <a:rPr lang="el-GR" sz="2000" dirty="0">
                <a:solidFill>
                  <a:schemeClr val="bg1"/>
                </a:solidFill>
              </a:rPr>
              <a:t>ΣΥΧΝΑ ΔΙΑΛΕΙΜΜΑΤΑ </a:t>
            </a:r>
          </a:p>
          <a:p>
            <a:r>
              <a:rPr lang="el-GR" sz="2000" dirty="0">
                <a:solidFill>
                  <a:schemeClr val="bg1"/>
                </a:solidFill>
              </a:rPr>
              <a:t>ΕΝΑΛΛΑΓΗ ΠΡΟΠΟΝΗΣΗΣ ΠΑΙΧΝΙΔΙΟΥ</a:t>
            </a:r>
          </a:p>
          <a:p>
            <a:endParaRPr lang="el-GR" dirty="0"/>
          </a:p>
        </p:txBody>
      </p:sp>
    </p:spTree>
    <p:extLst>
      <p:ext uri="{BB962C8B-B14F-4D97-AF65-F5344CB8AC3E}">
        <p14:creationId xmlns:p14="http://schemas.microsoft.com/office/powerpoint/2010/main" val="278712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760787"/>
            <a:ext cx="10515600" cy="791322"/>
          </a:xfrm>
        </p:spPr>
        <p:txBody>
          <a:bodyPr>
            <a:noAutofit/>
          </a:bodyPr>
          <a:lstStyle/>
          <a:p>
            <a:r>
              <a:rPr lang="el-GR" b="1" dirty="0">
                <a:solidFill>
                  <a:schemeClr val="bg1"/>
                </a:solidFill>
              </a:rPr>
              <a:t>ΕΙΔΙΚΕΣ ΕΚΠΑΙΔΕΥΤΙΚΕΣ ΑΝΑΓΚΕΣ</a:t>
            </a:r>
            <a:br>
              <a:rPr lang="el-GR" b="1" dirty="0">
                <a:solidFill>
                  <a:schemeClr val="bg1"/>
                </a:solidFill>
              </a:rPr>
            </a:br>
            <a:r>
              <a:rPr lang="el-GR" b="1" dirty="0">
                <a:solidFill>
                  <a:schemeClr val="bg1"/>
                </a:solidFill>
              </a:rPr>
              <a:t>ΝΟΗΤΙΚΗ ΥΣΤΕΡΗΣΗ </a:t>
            </a:r>
          </a:p>
        </p:txBody>
      </p:sp>
      <p:sp>
        <p:nvSpPr>
          <p:cNvPr id="3" name="Θέση περιεχομένου 2"/>
          <p:cNvSpPr>
            <a:spLocks noGrp="1"/>
          </p:cNvSpPr>
          <p:nvPr>
            <p:ph idx="1"/>
          </p:nvPr>
        </p:nvSpPr>
        <p:spPr>
          <a:xfrm>
            <a:off x="838200" y="1156448"/>
            <a:ext cx="10515600" cy="5020515"/>
          </a:xfrm>
        </p:spPr>
        <p:txBody>
          <a:bodyPr/>
          <a:lstStyle/>
          <a:p>
            <a:pPr marL="0" indent="0">
              <a:buNone/>
            </a:pPr>
            <a:endParaRPr lang="el-GR" sz="3600" dirty="0"/>
          </a:p>
          <a:p>
            <a:pPr marL="0" indent="0">
              <a:buNone/>
            </a:pPr>
            <a:r>
              <a:rPr lang="el-GR" sz="2000" dirty="0">
                <a:solidFill>
                  <a:schemeClr val="bg1"/>
                </a:solidFill>
              </a:rPr>
              <a:t>Παθολογική </a:t>
            </a:r>
            <a:r>
              <a:rPr lang="el-GR" sz="2000" dirty="0" smtClean="0">
                <a:solidFill>
                  <a:schemeClr val="bg1"/>
                </a:solidFill>
              </a:rPr>
              <a:t>κατάσταση</a:t>
            </a:r>
            <a:r>
              <a:rPr lang="en-US" sz="2000" dirty="0" smtClean="0">
                <a:solidFill>
                  <a:schemeClr val="bg1"/>
                </a:solidFill>
              </a:rPr>
              <a:t>,</a:t>
            </a:r>
            <a:r>
              <a:rPr lang="el-GR" sz="2000" dirty="0" smtClean="0">
                <a:solidFill>
                  <a:schemeClr val="bg1"/>
                </a:solidFill>
              </a:rPr>
              <a:t> </a:t>
            </a:r>
            <a:r>
              <a:rPr lang="el-GR" sz="2000" dirty="0">
                <a:solidFill>
                  <a:schemeClr val="bg1"/>
                </a:solidFill>
              </a:rPr>
              <a:t>που χαρακτηρίζεται από νοητική ικανότητα κάτω του μέσου όρου, </a:t>
            </a:r>
            <a:r>
              <a:rPr lang="en-US" sz="2000" dirty="0">
                <a:solidFill>
                  <a:schemeClr val="bg1"/>
                </a:solidFill>
              </a:rPr>
              <a:t>(I.Q. &lt; 70 ),</a:t>
            </a:r>
            <a:r>
              <a:rPr lang="el-GR" sz="2000" dirty="0">
                <a:solidFill>
                  <a:schemeClr val="bg1"/>
                </a:solidFill>
              </a:rPr>
              <a:t> και συνοδεύεται από μειωμένη ικανότητα προσαρμογής. </a:t>
            </a:r>
            <a:endParaRPr lang="en-US" sz="2000" dirty="0">
              <a:solidFill>
                <a:schemeClr val="bg1"/>
              </a:solidFill>
            </a:endParaRPr>
          </a:p>
          <a:p>
            <a:pPr marL="0" indent="0">
              <a:buNone/>
            </a:pPr>
            <a:r>
              <a:rPr lang="el-GR" sz="2000" dirty="0">
                <a:solidFill>
                  <a:schemeClr val="bg1"/>
                </a:solidFill>
              </a:rPr>
              <a:t>ΣΤΑΔΙΑ ΝΟΗΤΙΚΗΣ ΥΣΤΕΡΗΣΗΣ :  </a:t>
            </a:r>
          </a:p>
          <a:p>
            <a:r>
              <a:rPr lang="el-GR" sz="2000" dirty="0">
                <a:solidFill>
                  <a:schemeClr val="bg1"/>
                </a:solidFill>
              </a:rPr>
              <a:t>ΗΠΙΑ </a:t>
            </a:r>
          </a:p>
          <a:p>
            <a:r>
              <a:rPr lang="el-GR" sz="2000" dirty="0">
                <a:solidFill>
                  <a:schemeClr val="bg1"/>
                </a:solidFill>
              </a:rPr>
              <a:t>ΜΕΤΡΙΑ</a:t>
            </a:r>
          </a:p>
          <a:p>
            <a:r>
              <a:rPr lang="el-GR" sz="2000" dirty="0">
                <a:solidFill>
                  <a:schemeClr val="bg1"/>
                </a:solidFill>
              </a:rPr>
              <a:t>ΣΟΒΑΡΗ</a:t>
            </a:r>
          </a:p>
          <a:p>
            <a:r>
              <a:rPr lang="el-GR" sz="2000" dirty="0">
                <a:solidFill>
                  <a:schemeClr val="bg1"/>
                </a:solidFill>
              </a:rPr>
              <a:t>ΒΑΡΙΑ</a:t>
            </a:r>
          </a:p>
        </p:txBody>
      </p:sp>
    </p:spTree>
    <p:extLst>
      <p:ext uri="{BB962C8B-B14F-4D97-AF65-F5344CB8AC3E}">
        <p14:creationId xmlns:p14="http://schemas.microsoft.com/office/powerpoint/2010/main" val="2041506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99163" y="585733"/>
            <a:ext cx="10571998" cy="970450"/>
          </a:xfrm>
        </p:spPr>
        <p:txBody>
          <a:bodyPr>
            <a:noAutofit/>
          </a:bodyPr>
          <a:lstStyle/>
          <a:p>
            <a:r>
              <a:rPr lang="el-GR" b="1" dirty="0">
                <a:solidFill>
                  <a:schemeClr val="bg1"/>
                </a:solidFill>
              </a:rPr>
              <a:t>ΕΙΔΙΚΕΣ ΕΚΠΑΙΔΕΥΤΙΚΕΣ ΑΝΑΓΚΕΣ </a:t>
            </a:r>
            <a:br>
              <a:rPr lang="el-GR" b="1" dirty="0">
                <a:solidFill>
                  <a:schemeClr val="bg1"/>
                </a:solidFill>
              </a:rPr>
            </a:br>
            <a:r>
              <a:rPr lang="el-GR" b="1" dirty="0">
                <a:solidFill>
                  <a:schemeClr val="bg1"/>
                </a:solidFill>
              </a:rPr>
              <a:t>ΝΟΗΤΙΚΗ ΥΣΤΕΡΗΣΗ </a:t>
            </a:r>
          </a:p>
        </p:txBody>
      </p:sp>
      <p:sp>
        <p:nvSpPr>
          <p:cNvPr id="3" name="Θέση περιεχομένου 2"/>
          <p:cNvSpPr>
            <a:spLocks noGrp="1"/>
          </p:cNvSpPr>
          <p:nvPr>
            <p:ph idx="1"/>
          </p:nvPr>
        </p:nvSpPr>
        <p:spPr/>
        <p:txBody>
          <a:bodyPr>
            <a:normAutofit/>
          </a:bodyPr>
          <a:lstStyle/>
          <a:p>
            <a:pPr marL="0" indent="0">
              <a:buNone/>
            </a:pPr>
            <a:r>
              <a:rPr lang="el-GR" sz="2000" b="1" dirty="0">
                <a:solidFill>
                  <a:schemeClr val="bg1"/>
                </a:solidFill>
              </a:rPr>
              <a:t>ΔΥΣΚΟΛΙΕΣ: </a:t>
            </a:r>
          </a:p>
          <a:p>
            <a:r>
              <a:rPr lang="el-GR" sz="2000" dirty="0">
                <a:solidFill>
                  <a:schemeClr val="bg1"/>
                </a:solidFill>
              </a:rPr>
              <a:t>ΓΛΩΣΣΙΚΗ ΑΝΑΠΤΥΞΗ</a:t>
            </a:r>
          </a:p>
          <a:p>
            <a:r>
              <a:rPr lang="el-GR" sz="2000" dirty="0">
                <a:solidFill>
                  <a:schemeClr val="bg1"/>
                </a:solidFill>
              </a:rPr>
              <a:t>ΕΠΙΚΟΙΝΩΝΙΑ</a:t>
            </a:r>
          </a:p>
          <a:p>
            <a:r>
              <a:rPr lang="el-GR" sz="2000" dirty="0">
                <a:solidFill>
                  <a:schemeClr val="bg1"/>
                </a:solidFill>
              </a:rPr>
              <a:t>ΠΡΟΣΟΧΗ</a:t>
            </a:r>
          </a:p>
          <a:p>
            <a:r>
              <a:rPr lang="el-GR" sz="2000" dirty="0">
                <a:solidFill>
                  <a:schemeClr val="bg1"/>
                </a:solidFill>
              </a:rPr>
              <a:t>ΜΝΗΜΟΝΙΚΗ ΛΕΙΤΟΥΡΓΙΑ</a:t>
            </a:r>
          </a:p>
          <a:p>
            <a:r>
              <a:rPr lang="el-GR" sz="2000" dirty="0">
                <a:solidFill>
                  <a:schemeClr val="bg1"/>
                </a:solidFill>
              </a:rPr>
              <a:t>ΑΝΤΙΛΗΠΤΙΚΕΣ ΛΕΙΤΟΥΡΓΙΕΣ, προβλήματα στην όραση και την ακοή, </a:t>
            </a:r>
          </a:p>
          <a:p>
            <a:r>
              <a:rPr lang="el-GR" sz="2000" dirty="0">
                <a:solidFill>
                  <a:schemeClr val="bg1"/>
                </a:solidFill>
              </a:rPr>
              <a:t>ΠΡΟΣΑΝΑΤΟΛΙΣΜΟΣ ΣΤΟΝ ΧΩΡΟ</a:t>
            </a:r>
          </a:p>
          <a:p>
            <a:r>
              <a:rPr lang="el-GR" sz="2000" dirty="0">
                <a:solidFill>
                  <a:schemeClr val="bg1"/>
                </a:solidFill>
              </a:rPr>
              <a:t>ΠΡΟΣΔΙΟΡΙΣΜΟΣ ΑΦΗΡΗΜΕΝΩΝ ΣΤΟΙΧΕΙΩΝ ΚΑΙ ΣΥΜΒΟΛΙΣΜΩΝ, </a:t>
            </a:r>
          </a:p>
        </p:txBody>
      </p:sp>
    </p:spTree>
    <p:extLst>
      <p:ext uri="{BB962C8B-B14F-4D97-AF65-F5344CB8AC3E}">
        <p14:creationId xmlns:p14="http://schemas.microsoft.com/office/powerpoint/2010/main" val="87172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trips(downLef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strips(downLef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strips(downLeft)">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ξιομνημόνευτο">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otalTime>561</TotalTime>
  <Words>1846</Words>
  <Application>Microsoft Office PowerPoint</Application>
  <PresentationFormat>Ευρεία οθόνη</PresentationFormat>
  <Paragraphs>314</Paragraphs>
  <Slides>41</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41</vt:i4>
      </vt:variant>
    </vt:vector>
  </HeadingPairs>
  <TitlesOfParts>
    <vt:vector size="44" baseType="lpstr">
      <vt:lpstr>Century Gothic</vt:lpstr>
      <vt:lpstr>Wingdings 2</vt:lpstr>
      <vt:lpstr>Αξιομνημόνευτο</vt:lpstr>
      <vt:lpstr>TAE KWON DO  ΣΤΗΝ ΕΙΔΙΚΗ ΑΓΩΓΗ</vt:lpstr>
      <vt:lpstr>ΕΙΔΙΚΕΣ ΕΚΠΑΙΔΕΥΤΙΚΕΣ ΑΝΑΓΚΕΣ</vt:lpstr>
      <vt:lpstr>ΕΙΔΙΚΕΣ ΕΚΠΑΙΔΕΥΤΙΚΕΣ ΑΝΑΓΚΕΣ</vt:lpstr>
      <vt:lpstr>ΕΙΔΙΚΕΣ ΕΚΠΑΙΔΕΥΤΙΚΕΣ ΑΝΑΓΚΕΣ </vt:lpstr>
      <vt:lpstr>ΕΙΔΙΚΕΣ ΕΚΠΑΙΔΕΥΤΙΚΕΣ ΑΝΑΓΚΕΣ ΦΥΣΙΚΕΣ ΒΛΑΒΕΣ</vt:lpstr>
      <vt:lpstr>ΕΙΔΙΚΕΣ ΕΚΠΑΙΔΕΥΤΙΚΕΣ ΑΝΑΓΚΕΣ ΦΥΣΙΚΕΣ ΒΛΑΒΕΣ</vt:lpstr>
      <vt:lpstr>ΕΙΔΙΚΕΣ ΕΚΠΑΙΔΕΥΤΙΚΕΣ ΑΝΑΓΚΕΣ ΦΥΣΙΚΕΣ ΒΛΑΒΕΣ</vt:lpstr>
      <vt:lpstr>ΕΙΔΙΚΕΣ ΕΚΠΑΙΔΕΥΤΙΚΕΣ ΑΝΑΓΚΕΣ ΝΟΗΤΙΚΗ ΥΣΤΕΡΗΣΗ </vt:lpstr>
      <vt:lpstr>ΕΙΔΙΚΕΣ ΕΚΠΑΙΔΕΥΤΙΚΕΣ ΑΝΑΓΚΕΣ  ΝΟΗΤΙΚΗ ΥΣΤΕΡΗΣΗ </vt:lpstr>
      <vt:lpstr>ΕΙΔΙΚΕΣ ΕΚΠΑΙΔΕΥΤΙΚΕΣ ΑΝΑΓΚΕΣ  ΝΟΗΤΙΚΗ ΥΣΤΕΡΗΣΗ </vt:lpstr>
      <vt:lpstr>ΕΙΔΙΚΕΣ ΕΚΠΑΙΔΕΥΤΙΚΕΣ ΔΥΣΚΟΛΙΕΣ  ΣΥΝΔΡΟΜΟ DOWN </vt:lpstr>
      <vt:lpstr>ΕΙΔΙΚΕΣ ΕΚΠΑΙΔΕΥΤΙΚΕΣ ΔΥΣΚΟΛΙΕΣ  ΣΥΝΔΡΟΜΟ DOWN </vt:lpstr>
      <vt:lpstr>ΕΙΔΙΚΕΣ ΕΚΠΑΙΔΕΥΤΙΚΕΣ ΑΝΑΓΚΕΣ  ΑΥΤΙΣΜΟΣ </vt:lpstr>
      <vt:lpstr>ΕΙΔΙΚΕΣ ΕΚΠΑΙΔΕΥΤΙΚΕΣ ΑΝΑΓΚΕΣ  ΑΥΤΙΣΜΟΣ </vt:lpstr>
      <vt:lpstr>ΕΙΔΙΚΕΣ ΕΚΠΑΙΔΕΥΤΙΚΕΣ ΑΝΑΓΚΕΣ  ΑΥΤΙΣΜΟΣ </vt:lpstr>
      <vt:lpstr>ΕΙΔΙΚΕΣ ΕΚΠΑΙΔΕΥΤΙΚΕΣ ΑΝΑΓΚΕΣ  ΑΥΤΙΣΜΟΣ </vt:lpstr>
      <vt:lpstr>ΕΙΔΙΚΕΣ ΕΚΠΑΙΔΕΥΤΙΚΕΣ ΑΝΑΓΚΕΣ  ΔΙΑΣΠΑΣΗ ΕΛΛΕΙΜΑΤΙΚΗΣ ΠΡΟΣΟΧΗΣ ΥΠΕΡΚΙΝΗΤΙΚΟΤΗΤΑ</vt:lpstr>
      <vt:lpstr>ΕΙΔΙΚΕΣ ΕΚΠΑΙΔΕΥΤΙΚΕΣ ΑΝΑΓΚΕΣ  ΔΙΑΣΠΑΣΗ ΕΛΛΕΙΜΑΤΙΚΗΣ ΠΡΟΣΟΧΗΣ ΥΠΕΡΚΙΝΗΤΙΚΟΤΗΤΑ</vt:lpstr>
      <vt:lpstr>ΕΙΔΙΚΕΣ ΕΚΠΑΙΔΕΥΤΙΚΕΣ ΑΝΑΓΚΕΣ  ΔΙΑΣΠΑΣΗ ΕΛΛΕΙΜΑΤΙΚΗΣ ΠΡΟΣΟΧΗΣ ΥΠΕΡΚΙΝΗΤΙΚΟΤΗΤΑ</vt:lpstr>
      <vt:lpstr>ΕΙΔΙΚΕΣ ΕΚΠΑΙΔΕΥΤΙΚΕΣ ΑΝΑΓΚΕΣ  ΔΙΑΣΠΑΣΗ ΕΛΛΕΙΜΑΤΙΚΗΣ ΠΡΟΣΟΧΗΣ ΥΠΕΡΚΙΝΗΤΙΚΟΤΗΤΑ</vt:lpstr>
      <vt:lpstr>ΕΙΔΙΚΕΣ ΕΚΠΑΙΔΕΥΤΙΚΕΣ ΑΝΑΓΚΕΣ  ΠΡΟΒΛΗΜΑΤΑ ΣΥΜΠΕΡΙΦΟΡΑΣ</vt:lpstr>
      <vt:lpstr>ΕΙΔΙΚΕΣ ΕΚΠΑΙΔΕΥΤΙΚΕΣ ΑΝΑΓΚΕΣ  ΠΡΟΒΛΗΜΑΤΑ ΣΥΜΠΕΡΙΦΟΡΑΣ</vt:lpstr>
      <vt:lpstr>ΕΙΔΙΚΕΣ ΕΚΠΑΙΔΕΥΤΙΚΕΣ ΑΝΑΓΚΕΣ  ΠΡΟΒΛΗΜΑΤΑ ΣΥΜΠΕΡΙΦΟΡΑΣ</vt:lpstr>
      <vt:lpstr>ΕΙΔΙΚΕΣ ΕΚΠΑΙΔΕΥΤΙΚΕΣ ΑΝΑΓΚΕΣ  ΠΡΟΒΛΗΜΑΤΑ ΣΥΜΠΕΡΙΦΟΡΑΣ</vt:lpstr>
      <vt:lpstr>ΕΙΔΙΚΕΣ ΕΚΠΑΙΔΕΥΤΙΚΕΣ ΑΝΑΓΚΕΣ  ΠΡΟΒΛΗΜΑΤΑ ΣΥΜΠΕΡΙΦΟΡΑΣ</vt:lpstr>
      <vt:lpstr>ΕΙΔΙΚΕΣ ΕΚΠΑΙΔΕΥΤΙΚΕΣ ΑΝΑΓΚΕΣ  ΠΡΟΒΛΗΜΑΤΑ ΣΥΜΠΕΡΙΦΟΡΑΣ</vt:lpstr>
      <vt:lpstr>ΕΙΔΙΚΕΣ ΕΚΠΑΙΔΕΥΤΙΚΕΣ ΑΝΑΓΚΕΣ  ΠΡΟΒΛΗΜΑΤΑ ΣΥΜΠΕΡΙΦΟΡΑΣ</vt:lpstr>
      <vt:lpstr>ΕΙΔΙΚΕΣ ΕΚΠΑΙΔΕΥΤΙΚΕΣ ΑΝΑΓΚΕΣ  ΠΡΟΒΛΗΜΑΤΑ ΣΥΜΠΕΡΙΦΟΡΑΣ</vt:lpstr>
      <vt:lpstr>ΕΙΔΙΚΕΣ ΕΚΠΑΙΔΕΥΤΙΚΕΣ ΑΝΑΓΚΕΣ  ΠΡΟΒΛΗΜΑΤΑ ΣΥΜΠΕΡΙΦΟΡΑΣ</vt:lpstr>
      <vt:lpstr>ΕΙΔΙΚΕΣ ΕΚΠΑΙΔΕΥΤΙΚΕΣ ΑΝΑΓΚΕΣ  ΠΡΟΒΛΗΜΑΤΑ ΣΥΜΠΕΡΙΦΟΡΑΣ</vt:lpstr>
      <vt:lpstr>ΕΙΔΙΚΕΣ ΕΚΠΑΙΔΕΥΤΙΚΕΣ ΑΝΑΓΚΕΣ  ΜΑΘΗΣΙΑΚΕΣ ΔΥΣΚΟΛΙΕΣ </vt:lpstr>
      <vt:lpstr>ΕΙΔΙΚΕΣ ΕΚΠΑΙΔΕΥΤΙΚΕΣ ΑΝΑΓΚΕΣ  ΜΑΘΗΣΙΑΚΕΣ ΔΥΣΚΟΛΙΕΣ </vt:lpstr>
      <vt:lpstr>ΕΙΔΙΚΕΣ ΕΚΠΑΙΔΕΥΤΙΚΕΣ ΑΝΑΓΚΕΣ  ΧΑΡΙΣΜΑΤΙΚΟΤΗΤΑ ΚΑΙ ΤΑΛΕΝΤΟ </vt:lpstr>
      <vt:lpstr>ΕΙΔΙΚΕΣ ΕΚΠΑΙΔΕΥΤΙΚΕΣ ΑΝΑΓΚΕΣ  ΧΑΡΙΣΜΑΤΙΚΟΤΗΤΑ ΚΑΙ ΤΑΛΕΝΤΟ</vt:lpstr>
      <vt:lpstr>ΕΙΔΙΚΕΣ ΕΚΠΑΙΔΕΥΤΙΚΕΣ ΑΝΑΓΚΕΣ  ΧΑΡΙΣΜΑΤΙΚΟΤΗΤΑ ΚΑΙ ΤΑΛΕΝΤΟ</vt:lpstr>
      <vt:lpstr>ΕΙΔΙΚΕΣ ΕΚΠΑΙΔΕΥΤΙΚΕΣ ΑΝΑΓΚΕΣ  ΧΑΡΙΣΜΑΤΙΚΟΤΗΤΑ ΚΑΙ ΤΑΛΕΝΤΟ</vt:lpstr>
      <vt:lpstr>ΕΙΔΙΚΕΣ ΕΚΠΑΙΔΕΥΤΙΚΕΣ ΑΝΑΓΚΕΣ </vt:lpstr>
      <vt:lpstr>ΕΙΔΙΚΕΣ ΕΚΠΑΙΔΕΥΤΙΚΕΣ ΑΝΑΓΚΕΣ </vt:lpstr>
      <vt:lpstr>ΕΙΔΙΚΕΣ ΕΚΠΑΙΔΕΥΤΙΚΕΣ ΑΝΑΓΚΕΣ ΤΕΧΝΙΚΕΣ ΔΙΔΑΣΚΑΛΙΑΣ </vt:lpstr>
      <vt:lpstr>ΕΙΔΙΚΕΣ ΕΚΠΑΙΔΕΥΤΙΚΕΣ ΑΝΑΓΚΕΣ ΤΕΧΝΙΚΕΣ ΔΙΔΑΣΚΑΛΙΑΣ </vt:lpstr>
      <vt:lpstr>ΒΙΒΛΙΟΓΡΑΦΙΑ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TAE KWON DO  ΣΤΗΝ ΕΙΔΙΚΗ ΑΓΩΓΗ</dc:title>
  <dc:creator>Chrysa Retsa</dc:creator>
  <cp:lastModifiedBy>Chrysa Retsa</cp:lastModifiedBy>
  <cp:revision>163</cp:revision>
  <dcterms:created xsi:type="dcterms:W3CDTF">2017-09-29T09:14:14Z</dcterms:created>
  <dcterms:modified xsi:type="dcterms:W3CDTF">2017-10-12T07:06:53Z</dcterms:modified>
</cp:coreProperties>
</file>