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sldIdLst>
    <p:sldId id="293" r:id="rId2"/>
    <p:sldId id="295" r:id="rId3"/>
    <p:sldId id="296" r:id="rId4"/>
    <p:sldId id="298" r:id="rId5"/>
    <p:sldId id="289" r:id="rId6"/>
    <p:sldId id="261" r:id="rId7"/>
    <p:sldId id="262" r:id="rId8"/>
    <p:sldId id="299" r:id="rId9"/>
    <p:sldId id="300" r:id="rId10"/>
    <p:sldId id="303" r:id="rId11"/>
    <p:sldId id="304" r:id="rId12"/>
    <p:sldId id="305" r:id="rId13"/>
    <p:sldId id="306" r:id="rId14"/>
    <p:sldId id="307" r:id="rId15"/>
    <p:sldId id="271" r:id="rId16"/>
  </p:sldIdLst>
  <p:sldSz cx="9144000" cy="6858000" type="screen4x3"/>
  <p:notesSz cx="6858000" cy="9144000"/>
  <p:custDataLst>
    <p:tags r:id="rId17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000000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34" autoAdjust="0"/>
  </p:normalViewPr>
  <p:slideViewPr>
    <p:cSldViewPr>
      <p:cViewPr varScale="1">
        <p:scale>
          <a:sx n="52" d="100"/>
          <a:sy n="52" d="100"/>
        </p:scale>
        <p:origin x="-102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8627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226" name="Group 2"/>
          <p:cNvGrpSpPr>
            <a:grpSpLocks/>
          </p:cNvGrpSpPr>
          <p:nvPr/>
        </p:nvGrpSpPr>
        <p:grpSpPr bwMode="auto">
          <a:xfrm>
            <a:off x="-498475" y="1311275"/>
            <a:ext cx="10429875" cy="5908675"/>
            <a:chOff x="-313" y="824"/>
            <a:chExt cx="6570" cy="3722"/>
          </a:xfrm>
        </p:grpSpPr>
        <p:sp>
          <p:nvSpPr>
            <p:cNvPr id="52227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/>
            </a:p>
          </p:txBody>
        </p:sp>
        <p:sp>
          <p:nvSpPr>
            <p:cNvPr id="52228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/>
            </a:p>
          </p:txBody>
        </p:sp>
        <p:sp>
          <p:nvSpPr>
            <p:cNvPr id="52229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/>
            </a:p>
          </p:txBody>
        </p:sp>
        <p:sp>
          <p:nvSpPr>
            <p:cNvPr id="52230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/>
            </a:p>
          </p:txBody>
        </p:sp>
        <p:sp>
          <p:nvSpPr>
            <p:cNvPr id="52231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/>
            </a:p>
          </p:txBody>
        </p:sp>
        <p:sp>
          <p:nvSpPr>
            <p:cNvPr id="52232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/>
            </a:p>
          </p:txBody>
        </p:sp>
        <p:sp>
          <p:nvSpPr>
            <p:cNvPr id="52233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/>
            </a:p>
          </p:txBody>
        </p:sp>
        <p:sp>
          <p:nvSpPr>
            <p:cNvPr id="52234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/>
            </a:p>
          </p:txBody>
        </p:sp>
        <p:sp>
          <p:nvSpPr>
            <p:cNvPr id="52235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/>
            </a:p>
          </p:txBody>
        </p:sp>
        <p:sp>
          <p:nvSpPr>
            <p:cNvPr id="52236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/>
            </a:p>
          </p:txBody>
        </p:sp>
        <p:sp>
          <p:nvSpPr>
            <p:cNvPr id="52237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/>
            </a:p>
          </p:txBody>
        </p:sp>
        <p:sp>
          <p:nvSpPr>
            <p:cNvPr id="52238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/>
            </a:p>
          </p:txBody>
        </p:sp>
        <p:sp>
          <p:nvSpPr>
            <p:cNvPr id="52239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/>
            </a:p>
          </p:txBody>
        </p:sp>
        <p:sp>
          <p:nvSpPr>
            <p:cNvPr id="52240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/>
            </a:p>
          </p:txBody>
        </p:sp>
        <p:sp>
          <p:nvSpPr>
            <p:cNvPr id="52241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2" y="3504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/>
              <a:endParaRPr lang="el-GR"/>
            </a:p>
          </p:txBody>
        </p:sp>
        <p:sp>
          <p:nvSpPr>
            <p:cNvPr id="52242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8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/>
              <a:endParaRPr lang="el-GR"/>
            </a:p>
          </p:txBody>
        </p:sp>
        <p:sp>
          <p:nvSpPr>
            <p:cNvPr id="52243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l-GR"/>
            </a:p>
          </p:txBody>
        </p:sp>
        <p:sp>
          <p:nvSpPr>
            <p:cNvPr id="52244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l-GR"/>
            </a:p>
          </p:txBody>
        </p:sp>
        <p:sp>
          <p:nvSpPr>
            <p:cNvPr id="52245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l-GR"/>
            </a:p>
          </p:txBody>
        </p:sp>
        <p:sp>
          <p:nvSpPr>
            <p:cNvPr id="52246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l-GR"/>
            </a:p>
          </p:txBody>
        </p:sp>
        <p:sp>
          <p:nvSpPr>
            <p:cNvPr id="52247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l-GR"/>
            </a:p>
          </p:txBody>
        </p:sp>
        <p:sp>
          <p:nvSpPr>
            <p:cNvPr id="52248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l-GR"/>
            </a:p>
          </p:txBody>
        </p:sp>
        <p:sp>
          <p:nvSpPr>
            <p:cNvPr id="52249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/>
            </a:p>
          </p:txBody>
        </p:sp>
        <p:sp>
          <p:nvSpPr>
            <p:cNvPr id="52250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l-GR"/>
            </a:p>
          </p:txBody>
        </p:sp>
        <p:sp>
          <p:nvSpPr>
            <p:cNvPr id="52251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l-GR"/>
            </a:p>
          </p:txBody>
        </p:sp>
        <p:sp>
          <p:nvSpPr>
            <p:cNvPr id="52252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l-GR"/>
            </a:p>
          </p:txBody>
        </p:sp>
        <p:sp>
          <p:nvSpPr>
            <p:cNvPr id="52253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l-GR"/>
            </a:p>
          </p:txBody>
        </p:sp>
        <p:sp>
          <p:nvSpPr>
            <p:cNvPr id="52254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/>
            </a:p>
          </p:txBody>
        </p:sp>
        <p:sp>
          <p:nvSpPr>
            <p:cNvPr id="52255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/>
            </a:p>
          </p:txBody>
        </p:sp>
        <p:sp>
          <p:nvSpPr>
            <p:cNvPr id="52256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/>
            </a:p>
          </p:txBody>
        </p:sp>
        <p:sp>
          <p:nvSpPr>
            <p:cNvPr id="52257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/>
            </a:p>
          </p:txBody>
        </p:sp>
        <p:sp>
          <p:nvSpPr>
            <p:cNvPr id="52258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/>
            </a:p>
          </p:txBody>
        </p:sp>
        <p:sp>
          <p:nvSpPr>
            <p:cNvPr id="52259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60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61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62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63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64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65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66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67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68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69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70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71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72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73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74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75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76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77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78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79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80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81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82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83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84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85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86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87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88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89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90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91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92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93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94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95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96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97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98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99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00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01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02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03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04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05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06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07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08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09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10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11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12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13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14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15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16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17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18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19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20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21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22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23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24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25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26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27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28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29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30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31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32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33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34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35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36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37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38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39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40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41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42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43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44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45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46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47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48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49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50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51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52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53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54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55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56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57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58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59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60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61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62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63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64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65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66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67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68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69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70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71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72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73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74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75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76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77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78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79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80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81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82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83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84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85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86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87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88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89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90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91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92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93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94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95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96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97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98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99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00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01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02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03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04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05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06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07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08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09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10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11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12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13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14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15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16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17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18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19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20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21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22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23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24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25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26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27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28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29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30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31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32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33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34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35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36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37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38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39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40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41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52442" name="Rectangle 2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446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el-GR"/>
              <a:t>Κάντε κλικ για να επεξεργαστείτε τον τίτλο</a:t>
            </a:r>
          </a:p>
        </p:txBody>
      </p:sp>
      <p:sp>
        <p:nvSpPr>
          <p:cNvPr id="52443" name="Rectangle 2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l-GR"/>
              <a:t>Κάντε κλικ για να επεξεργαστείτε τον υπότιτλο του υποδείγματος</a:t>
            </a:r>
          </a:p>
        </p:txBody>
      </p:sp>
      <p:sp>
        <p:nvSpPr>
          <p:cNvPr id="52444" name="Rectangle 2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52445" name="Rectangle 221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52446" name="Rectangle 2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436323A-F7A2-456F-9F88-05D419867134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GB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GB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BC752E5-5F92-43F1-8F93-8C75E186E8FE}" type="slidenum">
              <a:rPr lang="el-GR"/>
              <a:pPr/>
              <a:t>‹#›</a:t>
            </a:fld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9462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n-GB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9462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GB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2DF036B-F586-434E-87C5-FB199CD63B2C}" type="slidenum">
              <a:rPr lang="el-GR"/>
              <a:pPr/>
              <a:t>‹#›</a:t>
            </a:fld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Τίτλος, Κείμενο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GB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GB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GB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0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0A0C1BCE-7AE9-4AC9-A6A4-3E1E3FDEC2E6}" type="slidenum">
              <a:rPr lang="el-GR"/>
              <a:pPr/>
              <a:t>‹#›</a:t>
            </a:fld>
            <a:endParaRPr lang="el-GR"/>
          </a:p>
        </p:txBody>
      </p:sp>
      <p:sp>
        <p:nvSpPr>
          <p:cNvPr id="6" name="5 - Θέση ημερομηνίας"/>
          <p:cNvSpPr>
            <a:spLocks noGrp="1"/>
          </p:cNvSpPr>
          <p:nvPr>
            <p:ph type="dt" sz="half" idx="11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7" name="6 - Θέση υποσέλιδου"/>
          <p:cNvSpPr>
            <a:spLocks noGrp="1"/>
          </p:cNvSpPr>
          <p:nvPr>
            <p:ph type="ftr" sz="quarter" idx="12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GB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GB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2C4A546-D90A-484F-9732-CFB4E2B0B13F}" type="slidenum">
              <a:rPr lang="el-GR"/>
              <a:pPr/>
              <a:t>‹#›</a:t>
            </a:fld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n-GB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23F5252-5990-4F3A-94FB-1271A2ED5219}" type="slidenum">
              <a:rPr lang="el-GR"/>
              <a:pPr/>
              <a:t>‹#›</a:t>
            </a:fld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GB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GB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GB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AD98267-C8EC-4387-92A2-ED0AB4C44DBD}" type="slidenum">
              <a:rPr lang="el-GR"/>
              <a:pPr/>
              <a:t>‹#›</a:t>
            </a:fld>
            <a:endParaRPr lang="el-GR"/>
          </a:p>
        </p:txBody>
      </p:sp>
      <p:sp>
        <p:nvSpPr>
          <p:cNvPr id="6" name="5 - Θέση ημερομηνίας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7" name="6 - Θέση υποσέλιδου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n-GB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GB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GB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A9D6634-E132-4E4B-8DF9-F387C4F51625}" type="slidenum">
              <a:rPr lang="el-GR"/>
              <a:pPr/>
              <a:t>‹#›</a:t>
            </a:fld>
            <a:endParaRPr lang="el-GR"/>
          </a:p>
        </p:txBody>
      </p:sp>
      <p:sp>
        <p:nvSpPr>
          <p:cNvPr id="8" name="7 - Θέση ημερομηνίας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9" name="8 - Θέση υποσέλιδου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GB"/>
          </a:p>
        </p:txBody>
      </p:sp>
      <p:sp>
        <p:nvSpPr>
          <p:cNvPr id="3" name="2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609D895-47C2-4A75-A834-D2A33DB92A61}" type="slidenum">
              <a:rPr lang="el-GR"/>
              <a:pPr/>
              <a:t>‹#›</a:t>
            </a:fld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68ED6AD-72E2-4942-A4C7-C1E1A0F5C545}" type="slidenum">
              <a:rPr lang="el-GR"/>
              <a:pPr/>
              <a:t>‹#›</a:t>
            </a:fld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n-GB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GB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F3BD3CA-D3E1-468C-8203-514559F24CC0}" type="slidenum">
              <a:rPr lang="el-GR"/>
              <a:pPr/>
              <a:t>‹#›</a:t>
            </a:fld>
            <a:endParaRPr lang="el-GR"/>
          </a:p>
        </p:txBody>
      </p:sp>
      <p:sp>
        <p:nvSpPr>
          <p:cNvPr id="6" name="5 - Θέση ημερομηνίας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7" name="6 - Θέση υποσέλιδου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n-GB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5CDDE3D-E0CE-49AF-AD18-082B7918DD6E}" type="slidenum">
              <a:rPr lang="el-GR"/>
              <a:pPr/>
              <a:t>‹#›</a:t>
            </a:fld>
            <a:endParaRPr lang="el-GR"/>
          </a:p>
        </p:txBody>
      </p:sp>
      <p:sp>
        <p:nvSpPr>
          <p:cNvPr id="6" name="5 - Θέση ημερομηνίας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7" name="6 - Θέση υποσέλιδου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02" name="Group 2"/>
          <p:cNvGrpSpPr>
            <a:grpSpLocks/>
          </p:cNvGrpSpPr>
          <p:nvPr/>
        </p:nvGrpSpPr>
        <p:grpSpPr bwMode="auto">
          <a:xfrm>
            <a:off x="-496888" y="1308100"/>
            <a:ext cx="10429876" cy="5908675"/>
            <a:chOff x="-313" y="824"/>
            <a:chExt cx="6570" cy="3722"/>
          </a:xfrm>
        </p:grpSpPr>
        <p:sp>
          <p:nvSpPr>
            <p:cNvPr id="51203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204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205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206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207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208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209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210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211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212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213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214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215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216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217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2" y="3504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/>
              <a:endParaRPr lang="el-G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218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8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/>
              <a:endParaRPr lang="el-G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219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l-G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220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l-G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221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l-G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222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l-G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223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l-G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224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l-G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225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226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l-G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227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l-G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228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l-G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229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l-G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230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231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232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233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234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235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36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37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38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39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40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41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42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43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44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45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46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47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48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49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50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51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52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53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54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55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56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57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58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59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60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61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62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63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64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65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66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67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68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69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70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71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72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73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74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75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76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77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78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79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80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81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82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83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84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85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86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87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88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89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90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91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92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93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94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95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96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97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98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99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00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01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02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03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04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05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06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07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08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09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10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11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12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13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14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15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16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17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18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19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20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21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22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23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24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25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26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27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28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29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30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31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32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33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34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35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36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37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38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39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40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41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42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43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44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45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46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47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48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49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50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51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52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53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54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55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56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57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58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59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60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61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62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63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64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65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66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67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68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69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70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71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72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73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74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75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76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77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78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79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80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81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82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83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84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85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86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87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88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89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90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91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92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93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94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95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96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97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98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99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400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401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402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403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404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405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406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407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408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409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410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411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412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413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414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415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416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417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51418" name="Rectangle 2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7D4E2A51-FE4A-42EB-A2B9-18DDD4C1FD33}" type="slidenum">
              <a:rPr lang="el-GR"/>
              <a:pPr/>
              <a:t>‹#›</a:t>
            </a:fld>
            <a:endParaRPr lang="el-GR"/>
          </a:p>
        </p:txBody>
      </p:sp>
      <p:sp>
        <p:nvSpPr>
          <p:cNvPr id="51419" name="Rectangle 2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l-GR"/>
          </a:p>
        </p:txBody>
      </p:sp>
      <p:sp>
        <p:nvSpPr>
          <p:cNvPr id="51420" name="Rectangle 2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l-GR"/>
          </a:p>
        </p:txBody>
      </p:sp>
      <p:sp>
        <p:nvSpPr>
          <p:cNvPr id="51421" name="Rectangle 2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</a:p>
        </p:txBody>
      </p:sp>
      <p:sp>
        <p:nvSpPr>
          <p:cNvPr id="51422" name="Rectangle 2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Κάντε κλικ για να επεξεργαστείτε τον τίτλο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κειμένου 2"/>
          <p:cNvSpPr>
            <a:spLocks noGrp="1"/>
          </p:cNvSpPr>
          <p:nvPr>
            <p:ph type="body" sz="half" idx="1"/>
          </p:nvPr>
        </p:nvSpPr>
        <p:spPr>
          <a:xfrm>
            <a:off x="457200" y="2564904"/>
            <a:ext cx="8147248" cy="3569196"/>
          </a:xfrm>
        </p:spPr>
        <p:txBody>
          <a:bodyPr/>
          <a:lstStyle/>
          <a:p>
            <a:pPr marL="0" indent="0" algn="ctr">
              <a:buNone/>
            </a:pPr>
            <a:r>
              <a:rPr lang="el-GR" dirty="0" smtClean="0"/>
              <a:t>Αθλητικό Μάρκετινγκ </a:t>
            </a:r>
          </a:p>
          <a:p>
            <a:pPr marL="0" indent="0" algn="ctr">
              <a:buNone/>
            </a:pPr>
            <a:endParaRPr lang="el-GR" dirty="0"/>
          </a:p>
          <a:p>
            <a:pPr marL="0" indent="0" algn="ctr">
              <a:buNone/>
            </a:pPr>
            <a:r>
              <a:rPr lang="el-GR" dirty="0" smtClean="0"/>
              <a:t>Κ Αλεξανδρής. </a:t>
            </a:r>
          </a:p>
          <a:p>
            <a:pPr marL="0" indent="0" algn="ctr">
              <a:buNone/>
            </a:pPr>
            <a:r>
              <a:rPr lang="el-GR" sz="1800" dirty="0" err="1" smtClean="0"/>
              <a:t>Αναπλ</a:t>
            </a:r>
            <a:r>
              <a:rPr lang="el-GR" sz="1800" dirty="0" smtClean="0"/>
              <a:t>. Καθηγητής ΤΕΦΑΑ, ΑΠΘ</a:t>
            </a:r>
          </a:p>
          <a:p>
            <a:pPr marL="0" indent="0" algn="ctr">
              <a:buNone/>
            </a:pPr>
            <a:r>
              <a:rPr lang="el-GR" sz="1800" dirty="0" smtClean="0"/>
              <a:t>Αθλητικό Μάνατζμεντ </a:t>
            </a:r>
          </a:p>
        </p:txBody>
      </p:sp>
      <p:pic>
        <p:nvPicPr>
          <p:cNvPr id="1028" name="Picture 4" descr="http://www.itf-taekwondo.gr/images/style/head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0163" y="116632"/>
            <a:ext cx="9174163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72504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altLang="el-GR" sz="3600" b="1">
                <a:latin typeface="Arial" panose="020B0604020202020204" pitchFamily="34" charset="0"/>
                <a:cs typeface="Times New Roman" panose="02020603050405020304" pitchFamily="18" charset="0"/>
              </a:rPr>
              <a:t>3. Οικονομικό Περιβάλλον</a:t>
            </a:r>
            <a:endParaRPr lang="en-US" altLang="el-GR" sz="3600" b="1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2060575"/>
            <a:ext cx="7772400" cy="4114800"/>
          </a:xfrm>
        </p:spPr>
        <p:txBody>
          <a:bodyPr/>
          <a:lstStyle/>
          <a:p>
            <a:r>
              <a:rPr lang="el-GR" altLang="el-GR" sz="2400"/>
              <a:t>Δείκτες Οικονομίας</a:t>
            </a:r>
            <a:endParaRPr lang="en-US" altLang="el-GR" sz="2400"/>
          </a:p>
          <a:p>
            <a:endParaRPr lang="el-GR" altLang="el-GR" sz="2400"/>
          </a:p>
          <a:p>
            <a:r>
              <a:rPr lang="el-GR" altLang="el-GR" sz="2400"/>
              <a:t>Διαθέσιμο Εισόδημα</a:t>
            </a:r>
            <a:endParaRPr lang="en-US" altLang="el-GR" sz="2400"/>
          </a:p>
          <a:p>
            <a:endParaRPr lang="el-GR" altLang="el-GR" sz="2400"/>
          </a:p>
          <a:p>
            <a:r>
              <a:rPr lang="el-GR" altLang="el-GR" sz="2400"/>
              <a:t>Ανεργία</a:t>
            </a:r>
            <a:endParaRPr lang="en-US" altLang="el-GR" sz="2400"/>
          </a:p>
          <a:p>
            <a:endParaRPr lang="el-GR" altLang="el-GR" sz="2400"/>
          </a:p>
          <a:p>
            <a:r>
              <a:rPr lang="el-GR" altLang="el-GR" sz="2400"/>
              <a:t>Διεθνή Οικονομία</a:t>
            </a:r>
            <a:endParaRPr lang="en-US" altLang="el-GR" sz="2400"/>
          </a:p>
          <a:p>
            <a:endParaRPr lang="el-GR" altLang="el-GR" sz="2400"/>
          </a:p>
          <a:p>
            <a:r>
              <a:rPr lang="el-GR" altLang="el-GR" sz="2400"/>
              <a:t>Φυσικές Καταστροφές</a:t>
            </a:r>
            <a:endParaRPr lang="en-US" altLang="el-GR" sz="2400"/>
          </a:p>
        </p:txBody>
      </p:sp>
    </p:spTree>
    <p:extLst>
      <p:ext uri="{BB962C8B-B14F-4D97-AF65-F5344CB8AC3E}">
        <p14:creationId xmlns:p14="http://schemas.microsoft.com/office/powerpoint/2010/main" xmlns="" val="414460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altLang="el-GR" sz="3600" b="1">
                <a:latin typeface="Arial" panose="020B0604020202020204" pitchFamily="34" charset="0"/>
                <a:cs typeface="Times New Roman" panose="02020603050405020304" pitchFamily="18" charset="0"/>
              </a:rPr>
              <a:t>4. Πολιτικό Περιβάλλον</a:t>
            </a:r>
            <a:endParaRPr lang="en-US" altLang="el-GR" sz="3600" b="1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altLang="el-GR" sz="2800"/>
              <a:t>Νομοθεσία</a:t>
            </a:r>
            <a:endParaRPr lang="en-US" altLang="el-GR" sz="2800"/>
          </a:p>
          <a:p>
            <a:endParaRPr lang="el-GR" altLang="el-GR" sz="2800"/>
          </a:p>
          <a:p>
            <a:r>
              <a:rPr lang="el-GR" altLang="el-GR" sz="2800"/>
              <a:t>Πολιτική κατάσταση</a:t>
            </a:r>
            <a:endParaRPr lang="en-US" altLang="el-GR" sz="2800"/>
          </a:p>
          <a:p>
            <a:endParaRPr lang="el-GR" altLang="el-GR" sz="2800"/>
          </a:p>
          <a:p>
            <a:r>
              <a:rPr lang="el-GR" altLang="el-GR" sz="2800"/>
              <a:t>Ευθύνες σε περίπτωση Ατυχημάτων</a:t>
            </a:r>
            <a:endParaRPr lang="en-US" altLang="el-GR" sz="2800"/>
          </a:p>
          <a:p>
            <a:endParaRPr lang="el-GR" altLang="el-GR" sz="2800"/>
          </a:p>
          <a:p>
            <a:r>
              <a:rPr lang="el-GR" altLang="el-GR" sz="2800"/>
              <a:t>Εργασιακό Πλαίσιο</a:t>
            </a:r>
          </a:p>
          <a:p>
            <a:endParaRPr lang="el-GR" altLang="el-GR" sz="2800"/>
          </a:p>
          <a:p>
            <a:endParaRPr lang="en-US" altLang="el-GR" sz="2800"/>
          </a:p>
        </p:txBody>
      </p:sp>
    </p:spTree>
    <p:extLst>
      <p:ext uri="{BB962C8B-B14F-4D97-AF65-F5344CB8AC3E}">
        <p14:creationId xmlns:p14="http://schemas.microsoft.com/office/powerpoint/2010/main" xmlns="" val="106204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altLang="el-GR" sz="3600" b="1">
                <a:latin typeface="Arial" panose="020B0604020202020204" pitchFamily="34" charset="0"/>
                <a:cs typeface="Times New Roman" panose="02020603050405020304" pitchFamily="18" charset="0"/>
              </a:rPr>
              <a:t>5. Τεχνολογικό Περιβάλλον</a:t>
            </a:r>
            <a:endParaRPr lang="en-US" altLang="el-GR" sz="3600" b="1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1916113"/>
            <a:ext cx="7704137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l-GR" altLang="el-GR" sz="2800"/>
              <a:t>Παραδείγματα τεχνολογικών αλλαγών</a:t>
            </a:r>
          </a:p>
          <a:p>
            <a:pPr eaLnBrk="0" hangingPunct="0">
              <a:lnSpc>
                <a:spcPct val="90000"/>
              </a:lnSpc>
              <a:spcBef>
                <a:spcPct val="50000"/>
              </a:spcBef>
              <a:buFont typeface="Monotype Sorts" pitchFamily="2" charset="2"/>
              <a:buChar char="n"/>
            </a:pPr>
            <a:r>
              <a:rPr kumimoji="1" lang="en-US" altLang="el-GR" sz="1800"/>
              <a:t>e-Marketing</a:t>
            </a:r>
          </a:p>
          <a:p>
            <a:pPr eaLnBrk="0" hangingPunct="0">
              <a:lnSpc>
                <a:spcPct val="90000"/>
              </a:lnSpc>
              <a:spcBef>
                <a:spcPct val="50000"/>
              </a:spcBef>
              <a:buFont typeface="Monotype Sorts" pitchFamily="2" charset="2"/>
              <a:buChar char="n"/>
            </a:pPr>
            <a:r>
              <a:rPr kumimoji="1" lang="en-US" altLang="el-GR" sz="1800"/>
              <a:t>e-bookings</a:t>
            </a:r>
          </a:p>
          <a:p>
            <a:pPr eaLnBrk="0" hangingPunct="0">
              <a:lnSpc>
                <a:spcPct val="90000"/>
              </a:lnSpc>
              <a:spcBef>
                <a:spcPct val="50000"/>
              </a:spcBef>
              <a:buFont typeface="Monotype Sorts" pitchFamily="2" charset="2"/>
              <a:buChar char="n"/>
            </a:pPr>
            <a:r>
              <a:rPr kumimoji="1" lang="en-US" altLang="el-GR" sz="1800"/>
              <a:t>e-tickets</a:t>
            </a:r>
          </a:p>
          <a:p>
            <a:pPr eaLnBrk="0" hangingPunct="0">
              <a:lnSpc>
                <a:spcPct val="90000"/>
              </a:lnSpc>
              <a:spcBef>
                <a:spcPct val="50000"/>
              </a:spcBef>
              <a:buFont typeface="Monotype Sorts" pitchFamily="2" charset="2"/>
              <a:buChar char="n"/>
            </a:pPr>
            <a:r>
              <a:rPr kumimoji="1" lang="el-GR" altLang="el-GR" sz="1800"/>
              <a:t>Βάσεις Δεδομένων</a:t>
            </a:r>
          </a:p>
          <a:p>
            <a:pPr eaLnBrk="0" hangingPunct="0">
              <a:lnSpc>
                <a:spcPct val="90000"/>
              </a:lnSpc>
              <a:spcBef>
                <a:spcPct val="50000"/>
              </a:spcBef>
              <a:buFont typeface="Monotype Sorts" pitchFamily="2" charset="2"/>
              <a:buChar char="n"/>
            </a:pPr>
            <a:r>
              <a:rPr kumimoji="1" lang="el-GR" altLang="el-GR" sz="1800"/>
              <a:t>Εξοπλισμός</a:t>
            </a:r>
            <a:endParaRPr kumimoji="1" lang="en-US" altLang="el-GR" sz="1800"/>
          </a:p>
          <a:p>
            <a:pPr eaLnBrk="0" hangingPunct="0">
              <a:lnSpc>
                <a:spcPct val="90000"/>
              </a:lnSpc>
              <a:spcBef>
                <a:spcPct val="50000"/>
              </a:spcBef>
              <a:buFont typeface="Monotype Sorts" pitchFamily="2" charset="2"/>
              <a:buChar char="n"/>
            </a:pPr>
            <a:r>
              <a:rPr kumimoji="1" lang="en-US" altLang="el-GR" sz="1800"/>
              <a:t>On-line education</a:t>
            </a:r>
            <a:endParaRPr kumimoji="1" lang="el-GR" altLang="el-GR" sz="1800"/>
          </a:p>
          <a:p>
            <a:pPr eaLnBrk="0" hangingPunct="0">
              <a:lnSpc>
                <a:spcPct val="90000"/>
              </a:lnSpc>
              <a:spcBef>
                <a:spcPct val="50000"/>
              </a:spcBef>
              <a:buFont typeface="Monotype Sorts" pitchFamily="2" charset="2"/>
              <a:buChar char="n"/>
            </a:pPr>
            <a:endParaRPr kumimoji="1" lang="el-GR" altLang="el-GR" sz="1800"/>
          </a:p>
          <a:p>
            <a:pPr eaLnBrk="0" hangingPunct="0">
              <a:lnSpc>
                <a:spcPct val="90000"/>
              </a:lnSpc>
              <a:spcBef>
                <a:spcPct val="50000"/>
              </a:spcBef>
              <a:buFont typeface="Monotype Sorts" pitchFamily="2" charset="2"/>
              <a:buNone/>
            </a:pPr>
            <a:r>
              <a:rPr kumimoji="1" lang="el-GR" altLang="el-GR" sz="1800">
                <a:latin typeface="Arial Black" panose="020B0A04020102020204" pitchFamily="34" charset="0"/>
              </a:rPr>
              <a:t>Εφαρμογές:</a:t>
            </a:r>
            <a:endParaRPr kumimoji="1" lang="en-US" altLang="el-GR" sz="1800">
              <a:latin typeface="Arial Black" panose="020B0A04020102020204" pitchFamily="34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l-GR" altLang="el-GR" sz="1800"/>
              <a:t>1. Γυμναστήρια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l-GR" altLang="el-GR" sz="1800"/>
              <a:t>2. Βιομηχανία Παραγωγής Αθλητικών Προϊόντων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l-GR" altLang="el-GR" sz="1800"/>
              <a:t>3. Επαγγελματικοί Αθλητικοί Σύλλογοι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l-GR" altLang="el-GR" sz="1800"/>
              <a:t>4. Διοργάνωση Αθλητικών Εκδηλώσεων</a:t>
            </a:r>
            <a:endParaRPr lang="el-GR" altLang="el-GR" sz="2800"/>
          </a:p>
        </p:txBody>
      </p:sp>
    </p:spTree>
    <p:extLst>
      <p:ext uri="{BB962C8B-B14F-4D97-AF65-F5344CB8AC3E}">
        <p14:creationId xmlns:p14="http://schemas.microsoft.com/office/powerpoint/2010/main" xmlns="" val="526717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l-GR" sz="3600" b="1">
                <a:latin typeface="Arial" panose="020B0604020202020204" pitchFamily="34" charset="0"/>
                <a:cs typeface="Times New Roman" panose="02020603050405020304" pitchFamily="18" charset="0"/>
              </a:rPr>
              <a:t>SWOT ANALYSIS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Monotype Sorts" pitchFamily="2" charset="2"/>
              <a:buChar char="è"/>
            </a:pPr>
            <a:r>
              <a:rPr lang="en-US" altLang="el-GR" sz="2800"/>
              <a:t>It is based on the analysis of the </a:t>
            </a:r>
            <a:r>
              <a:rPr lang="en-US" altLang="el-GR" sz="2800" i="1"/>
              <a:t>Internal and External Environment</a:t>
            </a:r>
          </a:p>
          <a:p>
            <a:pPr>
              <a:buFont typeface="Monotype Sorts" pitchFamily="2" charset="2"/>
              <a:buChar char="è"/>
            </a:pPr>
            <a:endParaRPr lang="en-US" altLang="el-GR" sz="2800"/>
          </a:p>
          <a:p>
            <a:pPr>
              <a:buFont typeface="Monotype Sorts" pitchFamily="2" charset="2"/>
              <a:buChar char="è"/>
            </a:pPr>
            <a:r>
              <a:rPr lang="en-US" altLang="el-GR"/>
              <a:t>Strengths</a:t>
            </a:r>
          </a:p>
          <a:p>
            <a:pPr>
              <a:buFont typeface="Monotype Sorts" pitchFamily="2" charset="2"/>
              <a:buChar char="è"/>
            </a:pPr>
            <a:r>
              <a:rPr lang="en-US" altLang="el-GR"/>
              <a:t>Weaknesses</a:t>
            </a:r>
          </a:p>
          <a:p>
            <a:pPr>
              <a:buFont typeface="Monotype Sorts" pitchFamily="2" charset="2"/>
              <a:buChar char="è"/>
            </a:pPr>
            <a:r>
              <a:rPr lang="en-US" altLang="el-GR"/>
              <a:t>Opportunities</a:t>
            </a:r>
          </a:p>
          <a:p>
            <a:pPr>
              <a:buFont typeface="Monotype Sorts" pitchFamily="2" charset="2"/>
              <a:buChar char="è"/>
            </a:pPr>
            <a:r>
              <a:rPr lang="en-US" altLang="el-GR"/>
              <a:t>Threats</a:t>
            </a:r>
          </a:p>
          <a:p>
            <a:pPr>
              <a:buFont typeface="Monotype Sorts" pitchFamily="2" charset="2"/>
              <a:buNone/>
            </a:pPr>
            <a:endParaRPr lang="en-US" altLang="el-GR"/>
          </a:p>
        </p:txBody>
      </p:sp>
    </p:spTree>
    <p:extLst>
      <p:ext uri="{BB962C8B-B14F-4D97-AF65-F5344CB8AC3E}">
        <p14:creationId xmlns:p14="http://schemas.microsoft.com/office/powerpoint/2010/main" xmlns="" val="322559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l-GR" sz="3600" b="1">
                <a:latin typeface="Arial" panose="020B0604020202020204" pitchFamily="34" charset="0"/>
              </a:rPr>
              <a:t>  T</a:t>
            </a:r>
            <a:r>
              <a:rPr lang="el-GR" altLang="el-GR" sz="3600" b="1">
                <a:latin typeface="Arial" panose="020B0604020202020204" pitchFamily="34" charset="0"/>
              </a:rPr>
              <a:t>ο Περιβάλλον του Μάρκετινγκ</a:t>
            </a:r>
          </a:p>
        </p:txBody>
      </p:sp>
      <p:pic>
        <p:nvPicPr>
          <p:cNvPr id="70664" name="Picture 8" descr="42-2037402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835150" y="2133600"/>
            <a:ext cx="5329238" cy="417512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219440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Άσκηση</a:t>
            </a: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l-GR" dirty="0" smtClean="0"/>
              <a:t>Κάνετε μια </a:t>
            </a:r>
            <a:r>
              <a:rPr lang="en-US" dirty="0" smtClean="0"/>
              <a:t>SWOT </a:t>
            </a:r>
            <a:r>
              <a:rPr lang="el-GR" dirty="0" smtClean="0"/>
              <a:t>Ανάλυση για το Γυμναστήριό σας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Μαθήματα </a:t>
            </a:r>
            <a:endParaRPr lang="el-GR" dirty="0"/>
          </a:p>
        </p:txBody>
      </p:sp>
      <p:sp>
        <p:nvSpPr>
          <p:cNvPr id="3" name="Θέση κειμένου 2"/>
          <p:cNvSpPr>
            <a:spLocks noGrp="1"/>
          </p:cNvSpPr>
          <p:nvPr>
            <p:ph type="body" sz="half" idx="1"/>
          </p:nvPr>
        </p:nvSpPr>
        <p:spPr>
          <a:xfrm>
            <a:off x="107504" y="1600200"/>
            <a:ext cx="6984776" cy="4533900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l-GR" dirty="0" smtClean="0"/>
              <a:t>Επιχειρηματικότητας</a:t>
            </a:r>
          </a:p>
          <a:p>
            <a:pPr marL="514350" indent="-514350">
              <a:buAutoNum type="arabicPeriod"/>
            </a:pPr>
            <a:endParaRPr lang="el-GR" dirty="0"/>
          </a:p>
          <a:p>
            <a:pPr marL="0" indent="0">
              <a:buNone/>
            </a:pPr>
            <a:r>
              <a:rPr lang="el-GR" dirty="0" smtClean="0"/>
              <a:t>2. Μίγμα Μάρκετινγκ </a:t>
            </a:r>
          </a:p>
          <a:p>
            <a:pPr marL="0" indent="0">
              <a:buNone/>
            </a:pPr>
            <a:endParaRPr lang="el-GR" dirty="0"/>
          </a:p>
          <a:p>
            <a:pPr marL="0" indent="0">
              <a:buNone/>
            </a:pPr>
            <a:r>
              <a:rPr lang="el-GR" dirty="0" smtClean="0"/>
              <a:t>3</a:t>
            </a:r>
            <a:r>
              <a:rPr lang="el-GR" dirty="0"/>
              <a:t>. Ποιότητα Υπηρεσιών</a:t>
            </a:r>
          </a:p>
          <a:p>
            <a:pPr marL="0" indent="0">
              <a:buNone/>
            </a:pPr>
            <a:endParaRPr lang="el-GR" dirty="0"/>
          </a:p>
          <a:p>
            <a:pPr marL="0" indent="0">
              <a:buNone/>
            </a:pPr>
            <a:r>
              <a:rPr lang="el-GR" dirty="0"/>
              <a:t>4. Χορηγικά Προγράμματα </a:t>
            </a:r>
          </a:p>
          <a:p>
            <a:pPr marL="514350" indent="-514350">
              <a:buAutoNum type="arabicPeriod"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xmlns="" val="120384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Ερωτήματα</a:t>
            </a:r>
            <a:endParaRPr lang="el-GR" dirty="0"/>
          </a:p>
        </p:txBody>
      </p:sp>
      <p:sp>
        <p:nvSpPr>
          <p:cNvPr id="3" name="Θέση κειμένου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363272" cy="4533900"/>
          </a:xfrm>
        </p:spPr>
        <p:txBody>
          <a:bodyPr/>
          <a:lstStyle/>
          <a:p>
            <a:pPr marL="0" indent="0">
              <a:buNone/>
            </a:pPr>
            <a:r>
              <a:rPr lang="el-GR" dirty="0" smtClean="0"/>
              <a:t>Ποιο είναι το </a:t>
            </a:r>
            <a:r>
              <a:rPr lang="el-GR" dirty="0" err="1" smtClean="0"/>
              <a:t>Προ</a:t>
            </a:r>
            <a:r>
              <a:rPr lang="el-GR" dirty="0" err="1" smtClean="0"/>
              <a:t>ι</a:t>
            </a:r>
            <a:r>
              <a:rPr lang="el-GR" dirty="0" err="1" smtClean="0"/>
              <a:t>όν</a:t>
            </a:r>
            <a:r>
              <a:rPr lang="el-GR" dirty="0" smtClean="0"/>
              <a:t> </a:t>
            </a:r>
            <a:r>
              <a:rPr lang="el-GR" dirty="0" smtClean="0"/>
              <a:t>σας;</a:t>
            </a:r>
          </a:p>
          <a:p>
            <a:pPr marL="0" indent="0">
              <a:buNone/>
            </a:pPr>
            <a:r>
              <a:rPr lang="el-GR" dirty="0" smtClean="0"/>
              <a:t>Ποιος είναι ο ανταγωνισμός σας;</a:t>
            </a:r>
          </a:p>
          <a:p>
            <a:pPr marL="0" indent="0">
              <a:buNone/>
            </a:pPr>
            <a:r>
              <a:rPr lang="el-GR" dirty="0" smtClean="0"/>
              <a:t>Ποιες είναι οι Πηγές Εσόδων σας;</a:t>
            </a:r>
          </a:p>
          <a:p>
            <a:pPr marL="0" indent="0">
              <a:buNone/>
            </a:pPr>
            <a:r>
              <a:rPr lang="el-GR" dirty="0" smtClean="0"/>
              <a:t>Ποια είναι τα Δυνατά σας Σημεία;</a:t>
            </a:r>
          </a:p>
          <a:p>
            <a:pPr marL="0" indent="0">
              <a:buNone/>
            </a:pPr>
            <a:r>
              <a:rPr lang="el-GR" dirty="0" smtClean="0"/>
              <a:t>Ποιοι είναι οι παράγοντες που επηρεάζουν την επιτυχία σας;</a:t>
            </a:r>
          </a:p>
          <a:p>
            <a:pPr marL="0" indent="0">
              <a:buNone/>
            </a:pPr>
            <a:r>
              <a:rPr lang="el-GR" dirty="0" smtClean="0"/>
              <a:t>Ποια είναι η αγορά σας;</a:t>
            </a:r>
          </a:p>
          <a:p>
            <a:pPr marL="0" indent="0">
              <a:buNone/>
            </a:pPr>
            <a:r>
              <a:rPr lang="el-GR" dirty="0" smtClean="0"/>
              <a:t>Πως θέτουμε ποσοτικούς Στόχους; </a:t>
            </a:r>
          </a:p>
        </p:txBody>
      </p:sp>
    </p:spTree>
    <p:extLst>
      <p:ext uri="{BB962C8B-B14F-4D97-AF65-F5344CB8AC3E}">
        <p14:creationId xmlns:p14="http://schemas.microsoft.com/office/powerpoint/2010/main" xmlns="" val="1091337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87" name="Group 15"/>
          <p:cNvGrpSpPr>
            <a:grpSpLocks/>
          </p:cNvGrpSpPr>
          <p:nvPr/>
        </p:nvGrpSpPr>
        <p:grpSpPr bwMode="auto">
          <a:xfrm>
            <a:off x="838200" y="2389188"/>
            <a:ext cx="4076700" cy="4352925"/>
            <a:chOff x="1616" y="1658"/>
            <a:chExt cx="2568" cy="2742"/>
          </a:xfrm>
        </p:grpSpPr>
        <p:sp>
          <p:nvSpPr>
            <p:cNvPr id="3088" name="Oval 16"/>
            <p:cNvSpPr>
              <a:spLocks noChangeAspect="1" noChangeArrowheads="1"/>
            </p:cNvSpPr>
            <p:nvPr/>
          </p:nvSpPr>
          <p:spPr bwMode="auto">
            <a:xfrm>
              <a:off x="1616" y="1658"/>
              <a:ext cx="2568" cy="256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3089" name="Text Box 17"/>
            <p:cNvSpPr txBox="1">
              <a:spLocks noChangeArrowheads="1"/>
            </p:cNvSpPr>
            <p:nvPr/>
          </p:nvSpPr>
          <p:spPr bwMode="auto">
            <a:xfrm>
              <a:off x="2163" y="3736"/>
              <a:ext cx="1396" cy="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l-GR" sz="2100" b="1">
                  <a:latin typeface="Tahoma" pitchFamily="34" charset="0"/>
                </a:rPr>
                <a:t>Υποστηρικτικό </a:t>
              </a:r>
            </a:p>
            <a:p>
              <a:pPr algn="ctr"/>
              <a:r>
                <a:rPr lang="el-GR" sz="2100" b="1">
                  <a:latin typeface="Tahoma" pitchFamily="34" charset="0"/>
                </a:rPr>
                <a:t>Προϊόν</a:t>
              </a:r>
              <a:endParaRPr lang="en-US" sz="2100" b="1">
                <a:latin typeface="Tahoma" pitchFamily="34" charset="0"/>
              </a:endParaRPr>
            </a:p>
            <a:p>
              <a:pPr algn="ctr"/>
              <a:endParaRPr lang="en-US" sz="2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endParaRPr>
            </a:p>
          </p:txBody>
        </p:sp>
      </p:grpSp>
      <p:sp>
        <p:nvSpPr>
          <p:cNvPr id="3090" name="Rectangle 18"/>
          <p:cNvSpPr>
            <a:spLocks noGrp="1" noChangeArrowheads="1"/>
          </p:cNvSpPr>
          <p:nvPr>
            <p:ph type="title"/>
          </p:nvPr>
        </p:nvSpPr>
        <p:spPr>
          <a:xfrm>
            <a:off x="468313" y="549275"/>
            <a:ext cx="8229600" cy="762000"/>
          </a:xfrm>
          <a:noFill/>
          <a:ln/>
        </p:spPr>
        <p:txBody>
          <a:bodyPr/>
          <a:lstStyle/>
          <a:p>
            <a:r>
              <a:rPr lang="el-GR"/>
              <a:t>Προϊόν</a:t>
            </a:r>
            <a:endParaRPr lang="en-US"/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auto">
          <a:xfrm>
            <a:off x="1187450" y="1341438"/>
            <a:ext cx="69342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l-GR" sz="2400">
                <a:solidFill>
                  <a:schemeClr val="folHlink"/>
                </a:solidFill>
                <a:latin typeface="Tahoma" pitchFamily="34" charset="0"/>
              </a:rPr>
              <a:t>Το σύνολο των Χαρακτηριστικών του Προϊόντος </a:t>
            </a:r>
          </a:p>
          <a:p>
            <a:pPr algn="ctr"/>
            <a:r>
              <a:rPr lang="el-GR" sz="2400">
                <a:solidFill>
                  <a:schemeClr val="folHlink"/>
                </a:solidFill>
                <a:latin typeface="Tahoma" pitchFamily="34" charset="0"/>
              </a:rPr>
              <a:t>και τα Οφέλη που Αποκομίζουν οι Καταναλωτές</a:t>
            </a:r>
            <a:endParaRPr lang="en-US" sz="2400">
              <a:solidFill>
                <a:schemeClr val="folHlink"/>
              </a:solidFill>
              <a:latin typeface="Tahoma" pitchFamily="34" charset="0"/>
            </a:endParaRPr>
          </a:p>
        </p:txBody>
      </p:sp>
      <p:sp>
        <p:nvSpPr>
          <p:cNvPr id="3092" name="Text Box 20"/>
          <p:cNvSpPr txBox="1">
            <a:spLocks noChangeArrowheads="1"/>
          </p:cNvSpPr>
          <p:nvPr/>
        </p:nvSpPr>
        <p:spPr bwMode="auto">
          <a:xfrm>
            <a:off x="5003800" y="2997200"/>
            <a:ext cx="37195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l-GR" sz="2400">
                <a:latin typeface="Tahoma" pitchFamily="34" charset="0"/>
              </a:rPr>
              <a:t>Τα Επίπεδα του Προϊόντος</a:t>
            </a:r>
          </a:p>
          <a:p>
            <a:pPr algn="ctr"/>
            <a:endParaRPr lang="en-US" sz="2400">
              <a:latin typeface="Tahoma" pitchFamily="34" charset="0"/>
            </a:endParaRPr>
          </a:p>
        </p:txBody>
      </p:sp>
      <p:grpSp>
        <p:nvGrpSpPr>
          <p:cNvPr id="3093" name="Group 21"/>
          <p:cNvGrpSpPr>
            <a:grpSpLocks/>
          </p:cNvGrpSpPr>
          <p:nvPr/>
        </p:nvGrpSpPr>
        <p:grpSpPr bwMode="auto">
          <a:xfrm>
            <a:off x="1619250" y="3141663"/>
            <a:ext cx="2495550" cy="2495550"/>
            <a:chOff x="2112" y="2160"/>
            <a:chExt cx="1572" cy="1572"/>
          </a:xfrm>
        </p:grpSpPr>
        <p:sp>
          <p:nvSpPr>
            <p:cNvPr id="3094" name="Oval 22"/>
            <p:cNvSpPr>
              <a:spLocks noChangeAspect="1" noChangeArrowheads="1"/>
            </p:cNvSpPr>
            <p:nvPr/>
          </p:nvSpPr>
          <p:spPr bwMode="auto">
            <a:xfrm>
              <a:off x="2112" y="2160"/>
              <a:ext cx="1572" cy="157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3095" name="Text Box 23"/>
            <p:cNvSpPr txBox="1">
              <a:spLocks noChangeArrowheads="1"/>
            </p:cNvSpPr>
            <p:nvPr/>
          </p:nvSpPr>
          <p:spPr bwMode="auto">
            <a:xfrm>
              <a:off x="2305" y="2200"/>
              <a:ext cx="1196" cy="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l-GR" sz="2100" b="1">
                  <a:latin typeface="Tahoma" pitchFamily="34" charset="0"/>
                </a:rPr>
                <a:t>Χειροπιαστό </a:t>
              </a:r>
            </a:p>
            <a:p>
              <a:pPr algn="ctr"/>
              <a:r>
                <a:rPr lang="el-GR" sz="2100" b="1">
                  <a:latin typeface="Tahoma" pitchFamily="34" charset="0"/>
                </a:rPr>
                <a:t>Προϊόν</a:t>
              </a:r>
            </a:p>
            <a:p>
              <a:pPr algn="ctr"/>
              <a:endParaRPr lang="en-US" sz="2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endParaRPr>
            </a:p>
          </p:txBody>
        </p:sp>
      </p:grpSp>
      <p:sp>
        <p:nvSpPr>
          <p:cNvPr id="3096" name="Oval 24"/>
          <p:cNvSpPr>
            <a:spLocks noChangeAspect="1" noChangeArrowheads="1"/>
          </p:cNvSpPr>
          <p:nvPr/>
        </p:nvSpPr>
        <p:spPr bwMode="auto">
          <a:xfrm>
            <a:off x="2286000" y="3962400"/>
            <a:ext cx="1096963" cy="10969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l-GR" sz="2100" b="1">
                <a:latin typeface="Tahoma" pitchFamily="34" charset="0"/>
              </a:rPr>
              <a:t>Κύριο </a:t>
            </a:r>
          </a:p>
          <a:p>
            <a:pPr algn="ctr"/>
            <a:r>
              <a:rPr lang="el-GR" sz="2100" b="1">
                <a:latin typeface="Tahoma" pitchFamily="34" charset="0"/>
              </a:rPr>
              <a:t>Προϊόν</a:t>
            </a:r>
            <a:endParaRPr lang="en-US" sz="21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</a:endParaRPr>
          </a:p>
        </p:txBody>
      </p:sp>
      <p:sp>
        <p:nvSpPr>
          <p:cNvPr id="3097" name="Text Box 25"/>
          <p:cNvSpPr txBox="1">
            <a:spLocks noChangeArrowheads="1"/>
          </p:cNvSpPr>
          <p:nvPr/>
        </p:nvSpPr>
        <p:spPr bwMode="auto">
          <a:xfrm>
            <a:off x="5076825" y="3644900"/>
            <a:ext cx="3671888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l-GR">
                <a:latin typeface="Tahoma" pitchFamily="34" charset="0"/>
              </a:rPr>
              <a:t>Κύριο Προϊόν </a:t>
            </a:r>
          </a:p>
          <a:p>
            <a:pPr algn="ctr"/>
            <a:r>
              <a:rPr lang="el-GR">
                <a:latin typeface="Tahoma" pitchFamily="34" charset="0"/>
              </a:rPr>
              <a:t>(π.χ. Ψυχαγωγία)</a:t>
            </a:r>
          </a:p>
          <a:p>
            <a:pPr algn="ctr"/>
            <a:endParaRPr lang="el-GR">
              <a:latin typeface="Tahoma" pitchFamily="34" charset="0"/>
            </a:endParaRPr>
          </a:p>
          <a:p>
            <a:pPr algn="ctr"/>
            <a:r>
              <a:rPr lang="el-GR">
                <a:latin typeface="Tahoma" pitchFamily="34" charset="0"/>
              </a:rPr>
              <a:t>Χειροπιαστό Προϊόν </a:t>
            </a:r>
          </a:p>
          <a:p>
            <a:pPr algn="ctr"/>
            <a:r>
              <a:rPr lang="el-GR">
                <a:latin typeface="Tahoma" pitchFamily="34" charset="0"/>
              </a:rPr>
              <a:t>(π.χ. Αθλητικές Εγκαταστάσεις)</a:t>
            </a:r>
          </a:p>
          <a:p>
            <a:pPr algn="ctr"/>
            <a:endParaRPr lang="el-GR">
              <a:latin typeface="Tahoma" pitchFamily="34" charset="0"/>
            </a:endParaRPr>
          </a:p>
          <a:p>
            <a:pPr algn="ctr"/>
            <a:r>
              <a:rPr lang="el-GR">
                <a:latin typeface="Tahoma" pitchFamily="34" charset="0"/>
              </a:rPr>
              <a:t>Υποστηρικτικό Προϊόν </a:t>
            </a:r>
          </a:p>
          <a:p>
            <a:pPr algn="ctr"/>
            <a:r>
              <a:rPr lang="el-GR">
                <a:latin typeface="Tahoma" pitchFamily="34" charset="0"/>
              </a:rPr>
              <a:t>(π.χ., Αναψυκτήριο)</a:t>
            </a:r>
            <a:endParaRPr lang="en-US">
              <a:latin typeface="Tahoma" pitchFamily="34" charset="0"/>
            </a:endParaRPr>
          </a:p>
          <a:p>
            <a:pPr algn="ctr"/>
            <a:endParaRPr 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93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sz="3600"/>
              <a:t>Το Περιβάλλον του Μάρκετινγκ</a:t>
            </a:r>
            <a:endParaRPr lang="en-US" sz="360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600200"/>
            <a:ext cx="8147050" cy="4533900"/>
          </a:xfrm>
        </p:spPr>
        <p:txBody>
          <a:bodyPr/>
          <a:lstStyle/>
          <a:p>
            <a:endParaRPr lang="en-US"/>
          </a:p>
          <a:p>
            <a:r>
              <a:rPr lang="el-GR"/>
              <a:t>Εσωτερικό περιβάλλον: Παράγοντες που σχετίζονται με το εσωτερικό του οργανισμού</a:t>
            </a:r>
          </a:p>
          <a:p>
            <a:r>
              <a:rPr lang="el-GR"/>
              <a:t>Εξωτερικό περιβάλλον: Παράγοντες που σχετίζονται με δυνάμεις που περιβάλλουν τον οργανισμό και την κοινωνία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Εσωτερικό Περιβάλλον</a:t>
            </a: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68413" y="1984375"/>
            <a:ext cx="7342187" cy="4146550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el-GR" sz="2800"/>
              <a:t>Υπηρεσίες και Προϊόντα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l-GR" sz="2800"/>
              <a:t>Οργανωτική Δομή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l-GR" sz="2800"/>
              <a:t>Προσωπικό και Χαρακτηριστικά του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l-GR" sz="2800"/>
              <a:t>Απόδοση του Οργανισμού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l-GR" sz="2800"/>
              <a:t>Προμηθευτές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l-GR" sz="2800"/>
              <a:t>Κανάλια Διανομής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l-GR" sz="2800"/>
              <a:t>Οικονομικοί Ενδιάμεσοι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l-GR" sz="2800"/>
              <a:t>Ενδιάμεσοι του Μάρκετινγκ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Εξωτερικό Περιβάλλον</a:t>
            </a: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1600200"/>
            <a:ext cx="7859712" cy="4533900"/>
          </a:xfrm>
        </p:spPr>
        <p:txBody>
          <a:bodyPr/>
          <a:lstStyle/>
          <a:p>
            <a:pPr marL="609600" indent="-609600" algn="ctr">
              <a:buFont typeface="Wingdings" pitchFamily="2" charset="2"/>
              <a:buNone/>
            </a:pPr>
            <a:endParaRPr lang="en-US" sz="2400">
              <a:latin typeface="Arial Black" pitchFamily="34" charset="0"/>
            </a:endParaRPr>
          </a:p>
          <a:p>
            <a:pPr marL="609600" indent="-609600">
              <a:buFont typeface="Monotype Sorts" pitchFamily="2" charset="2"/>
              <a:buAutoNum type="arabicPeriod"/>
            </a:pPr>
            <a:r>
              <a:rPr lang="el-GR" sz="2800"/>
              <a:t>Ανταγωνισμός</a:t>
            </a:r>
          </a:p>
          <a:p>
            <a:pPr marL="609600" indent="-609600">
              <a:buFont typeface="Monotype Sorts" pitchFamily="2" charset="2"/>
              <a:buAutoNum type="arabicPeriod"/>
            </a:pPr>
            <a:r>
              <a:rPr lang="el-GR" sz="2800"/>
              <a:t>Κοινωνικό / Δημογραφικό Περιβάλλον</a:t>
            </a:r>
          </a:p>
          <a:p>
            <a:pPr marL="609600" indent="-609600">
              <a:buFont typeface="Monotype Sorts" pitchFamily="2" charset="2"/>
              <a:buAutoNum type="arabicPeriod"/>
            </a:pPr>
            <a:r>
              <a:rPr lang="el-GR" sz="2800"/>
              <a:t>Πολιτικό Περιβάλλον</a:t>
            </a:r>
          </a:p>
          <a:p>
            <a:pPr marL="609600" indent="-609600">
              <a:buFont typeface="Monotype Sorts" pitchFamily="2" charset="2"/>
              <a:buAutoNum type="arabicPeriod"/>
            </a:pPr>
            <a:r>
              <a:rPr lang="el-GR" sz="2800"/>
              <a:t>Οικονομικό Περιβάλλον</a:t>
            </a:r>
          </a:p>
          <a:p>
            <a:pPr marL="609600" indent="-609600">
              <a:buFont typeface="Monotype Sorts" pitchFamily="2" charset="2"/>
              <a:buAutoNum type="arabicPeriod"/>
            </a:pPr>
            <a:r>
              <a:rPr lang="el-GR" sz="2800"/>
              <a:t>Τεχνολογικό Περιβάλλον</a:t>
            </a:r>
            <a:endParaRPr lang="en-US" sz="2800"/>
          </a:p>
          <a:p>
            <a:pPr marL="609600" indent="-609600">
              <a:buFont typeface="Monotype Sorts" pitchFamily="2" charset="2"/>
              <a:buChar char="n"/>
            </a:pPr>
            <a:endParaRPr lang="el-GR" sz="240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altLang="el-GR" sz="3600" b="1">
                <a:latin typeface="Arial" panose="020B0604020202020204" pitchFamily="34" charset="0"/>
                <a:cs typeface="Times New Roman" panose="02020603050405020304" pitchFamily="18" charset="0"/>
              </a:rPr>
              <a:t>1. Ανταγωνισμός</a:t>
            </a:r>
            <a:endParaRPr lang="en-US" altLang="el-GR" sz="3600" b="1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269" name="Text Box 5"/>
          <p:cNvSpPr txBox="1">
            <a:spLocks noGrp="1" noChangeArrowheads="1"/>
          </p:cNvSpPr>
          <p:nvPr>
            <p:ph type="body" idx="1"/>
          </p:nvPr>
        </p:nvSpPr>
        <p:spPr>
          <a:xfrm>
            <a:off x="996950" y="1981200"/>
            <a:ext cx="7461250" cy="4114800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tIns="45720" rIns="91440" bIns="45720"/>
          <a:lstStyle/>
          <a:p>
            <a:pPr marL="609600" indent="-609600" latinLnBrk="1">
              <a:spcBef>
                <a:spcPct val="0"/>
              </a:spcBef>
              <a:buFontTx/>
              <a:buAutoNum type="arabicPeriod"/>
            </a:pPr>
            <a:r>
              <a:rPr kumimoji="1" lang="el-GR" altLang="el-GR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Άμεσος</a:t>
            </a:r>
          </a:p>
          <a:p>
            <a:pPr marL="609600" indent="-609600" latinLnBrk="1">
              <a:spcBef>
                <a:spcPct val="0"/>
              </a:spcBef>
              <a:buFontTx/>
              <a:buAutoNum type="arabicPeriod"/>
            </a:pPr>
            <a:r>
              <a:rPr kumimoji="1" lang="el-GR" altLang="el-GR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Έμμεσος</a:t>
            </a:r>
          </a:p>
          <a:p>
            <a:pPr marL="609600" indent="-609600" latinLnBrk="1">
              <a:spcBef>
                <a:spcPct val="0"/>
              </a:spcBef>
              <a:buFontTx/>
              <a:buAutoNum type="arabicPeriod"/>
            </a:pPr>
            <a:endParaRPr kumimoji="1" lang="el-GR" altLang="el-GR" sz="2400" dirty="0">
              <a:effectLst>
                <a:outerShdw blurRad="38100" dist="38100" dir="2700000" algn="tl">
                  <a:srgbClr val="C0C0C0"/>
                </a:outerShdw>
              </a:effectLst>
              <a:latin typeface="Tahoma" panose="020B0604030504040204" pitchFamily="34" charset="0"/>
            </a:endParaRPr>
          </a:p>
          <a:p>
            <a:pPr marL="609600" indent="-609600" latinLnBrk="1">
              <a:spcBef>
                <a:spcPct val="0"/>
              </a:spcBef>
              <a:buFontTx/>
              <a:buNone/>
            </a:pPr>
            <a:r>
              <a:rPr kumimoji="1" lang="el-GR" altLang="el-GR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Παραδείγματα: Ποιος είναι ο άμεσος κι έμμεσος </a:t>
            </a:r>
          </a:p>
          <a:p>
            <a:pPr marL="609600" indent="-609600" latinLnBrk="1">
              <a:spcBef>
                <a:spcPct val="0"/>
              </a:spcBef>
              <a:buFontTx/>
              <a:buNone/>
            </a:pPr>
            <a:r>
              <a:rPr kumimoji="1" lang="el-GR" altLang="el-GR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ανταγωνισμός στα παρακάτω παραδείγματα;</a:t>
            </a:r>
          </a:p>
          <a:p>
            <a:pPr marL="609600" indent="-609600" latinLnBrk="1">
              <a:spcBef>
                <a:spcPct val="0"/>
              </a:spcBef>
              <a:buFontTx/>
              <a:buNone/>
            </a:pPr>
            <a:endParaRPr kumimoji="1" lang="el-GR" altLang="el-GR" sz="2400" dirty="0">
              <a:effectLst>
                <a:outerShdw blurRad="38100" dist="38100" dir="2700000" algn="tl">
                  <a:srgbClr val="C0C0C0"/>
                </a:outerShdw>
              </a:effectLst>
              <a:latin typeface="Tahoma" panose="020B0604030504040204" pitchFamily="34" charset="0"/>
            </a:endParaRPr>
          </a:p>
          <a:p>
            <a:pPr marL="609600" indent="-609600" latinLnBrk="1">
              <a:spcBef>
                <a:spcPct val="0"/>
              </a:spcBef>
              <a:buFontTx/>
              <a:buAutoNum type="arabicPeriod"/>
            </a:pPr>
            <a:endParaRPr kumimoji="1" lang="el-GR" altLang="el-GR" sz="2400" dirty="0">
              <a:effectLst>
                <a:outerShdw blurRad="38100" dist="38100" dir="2700000" algn="tl">
                  <a:srgbClr val="C0C0C0"/>
                </a:outerShdw>
              </a:effectLst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867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altLang="el-GR" sz="3600" b="1">
                <a:latin typeface="Arial" panose="020B0604020202020204" pitchFamily="34" charset="0"/>
                <a:cs typeface="Times New Roman" panose="02020603050405020304" pitchFamily="18" charset="0"/>
              </a:rPr>
              <a:t>2. Δημογραφικό / Κοινωνικό Περιβάλλον</a:t>
            </a:r>
            <a:endParaRPr lang="en-US" altLang="el-GR" sz="3600" b="1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l-GR" altLang="el-GR" sz="2400"/>
              <a:t>Πρέπει να παρατηρούμε τις Δημογραφικές</a:t>
            </a:r>
            <a:endParaRPr lang="en-US" altLang="el-GR" sz="240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l-GR" altLang="el-GR" sz="2400"/>
              <a:t>Τάσεις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el-GR" altLang="el-GR" sz="240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l-GR" altLang="el-GR" sz="2400"/>
              <a:t>1. Συνολικός Πληθυσμός και Τάσεις</a:t>
            </a:r>
            <a:endParaRPr lang="en-US" altLang="el-GR" sz="240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l-GR" sz="2400"/>
              <a:t>   </a:t>
            </a:r>
            <a:r>
              <a:rPr lang="el-GR" altLang="el-GR" sz="2400"/>
              <a:t> (Χώρας, Πόλης, Περιοχής κτλ.)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l-GR" altLang="el-GR" sz="2400"/>
              <a:t>2. Ηλικία του Πληθυσμού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l-GR" altLang="el-GR" sz="2400"/>
              <a:t>3. Κοινωνικό-οικονομικές αλλαγές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l-GR" altLang="el-GR" sz="2400"/>
              <a:t>4. Μετανάστες / μειονότητες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l-GR" altLang="el-GR" sz="2400"/>
              <a:t>5. Κουλτούρα / Πολιτισμικές Συνήθειες – Διεθνές Μάρκετινγκ</a:t>
            </a:r>
          </a:p>
          <a:p>
            <a:pPr>
              <a:lnSpc>
                <a:spcPct val="90000"/>
              </a:lnSpc>
            </a:pPr>
            <a:endParaRPr lang="el-GR" altLang="el-GR" sz="2400"/>
          </a:p>
          <a:p>
            <a:pPr>
              <a:lnSpc>
                <a:spcPct val="90000"/>
              </a:lnSpc>
            </a:pPr>
            <a:endParaRPr lang="en-US" altLang="el-GR" sz="2400"/>
          </a:p>
        </p:txBody>
      </p:sp>
    </p:spTree>
    <p:extLst>
      <p:ext uri="{BB962C8B-B14F-4D97-AF65-F5344CB8AC3E}">
        <p14:creationId xmlns:p14="http://schemas.microsoft.com/office/powerpoint/2010/main" xmlns="" val="1745700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294afd38e29fdc7de29aeb35b974fb66c34d919"/>
  <p:tag name="ISPRING_RESOURCE_PATHS_HASH_2" val="1663ba72bb4a132aa5baea7db312677b0507094"/>
</p:tagLst>
</file>

<file path=ppt/theme/theme1.xml><?xml version="1.0" encoding="utf-8"?>
<a:theme xmlns:a="http://schemas.openxmlformats.org/drawingml/2006/main" name="Digital Dots">
  <a:themeElements>
    <a:clrScheme name="Digital Dots 1">
      <a:dk1>
        <a:srgbClr val="00008A"/>
      </a:dk1>
      <a:lt1>
        <a:srgbClr val="FFFFFF"/>
      </a:lt1>
      <a:dk2>
        <a:srgbClr val="000099"/>
      </a:dk2>
      <a:lt2>
        <a:srgbClr val="FFFFFF"/>
      </a:lt2>
      <a:accent1>
        <a:srgbClr val="0099FF"/>
      </a:accent1>
      <a:accent2>
        <a:srgbClr val="00007A"/>
      </a:accent2>
      <a:accent3>
        <a:srgbClr val="AAAACA"/>
      </a:accent3>
      <a:accent4>
        <a:srgbClr val="DADADA"/>
      </a:accent4>
      <a:accent5>
        <a:srgbClr val="AACAFF"/>
      </a:accent5>
      <a:accent6>
        <a:srgbClr val="00006E"/>
      </a:accent6>
      <a:hlink>
        <a:srgbClr val="EAEAEA"/>
      </a:hlink>
      <a:folHlink>
        <a:srgbClr val="FFCC00"/>
      </a:folHlink>
    </a:clrScheme>
    <a:fontScheme name="Digital Do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gital Dots 1">
        <a:dk1>
          <a:srgbClr val="00008A"/>
        </a:dk1>
        <a:lt1>
          <a:srgbClr val="FFFFFF"/>
        </a:lt1>
        <a:dk2>
          <a:srgbClr val="000099"/>
        </a:dk2>
        <a:lt2>
          <a:srgbClr val="FFFFFF"/>
        </a:lt2>
        <a:accent1>
          <a:srgbClr val="0099FF"/>
        </a:accent1>
        <a:accent2>
          <a:srgbClr val="00007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6E"/>
        </a:accent6>
        <a:hlink>
          <a:srgbClr val="EAEAEA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2">
        <a:dk1>
          <a:srgbClr val="5B5B89"/>
        </a:dk1>
        <a:lt1>
          <a:srgbClr val="FFFFFF"/>
        </a:lt1>
        <a:dk2>
          <a:srgbClr val="666699"/>
        </a:dk2>
        <a:lt2>
          <a:srgbClr val="DFDEF6"/>
        </a:lt2>
        <a:accent1>
          <a:srgbClr val="6666FF"/>
        </a:accent1>
        <a:accent2>
          <a:srgbClr val="52527C"/>
        </a:accent2>
        <a:accent3>
          <a:srgbClr val="B8B8CA"/>
        </a:accent3>
        <a:accent4>
          <a:srgbClr val="DADADA"/>
        </a:accent4>
        <a:accent5>
          <a:srgbClr val="B8B8FF"/>
        </a:accent5>
        <a:accent6>
          <a:srgbClr val="494970"/>
        </a:accent6>
        <a:hlink>
          <a:srgbClr val="9999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3">
        <a:dk1>
          <a:srgbClr val="70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6000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560000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4">
        <a:dk1>
          <a:srgbClr val="000000"/>
        </a:dk1>
        <a:lt1>
          <a:srgbClr val="FDEB9D"/>
        </a:lt1>
        <a:dk2>
          <a:srgbClr val="000000"/>
        </a:dk2>
        <a:lt2>
          <a:srgbClr val="E0CE82"/>
        </a:lt2>
        <a:accent1>
          <a:srgbClr val="EAEAEA"/>
        </a:accent1>
        <a:accent2>
          <a:srgbClr val="C2B476"/>
        </a:accent2>
        <a:accent3>
          <a:srgbClr val="FEF3CC"/>
        </a:accent3>
        <a:accent4>
          <a:srgbClr val="000000"/>
        </a:accent4>
        <a:accent5>
          <a:srgbClr val="F3F3F3"/>
        </a:accent5>
        <a:accent6>
          <a:srgbClr val="B0A36A"/>
        </a:accent6>
        <a:hlink>
          <a:srgbClr val="A47900"/>
        </a:hlink>
        <a:folHlink>
          <a:srgbClr val="8C8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gital Dots 5">
        <a:dk1>
          <a:srgbClr val="5B5E52"/>
        </a:dk1>
        <a:lt1>
          <a:srgbClr val="FFFFFF"/>
        </a:lt1>
        <a:dk2>
          <a:srgbClr val="686B5D"/>
        </a:dk2>
        <a:lt2>
          <a:srgbClr val="CCD5C7"/>
        </a:lt2>
        <a:accent1>
          <a:srgbClr val="809EA8"/>
        </a:accent1>
        <a:accent2>
          <a:srgbClr val="4F5147"/>
        </a:accent2>
        <a:accent3>
          <a:srgbClr val="B9BAB6"/>
        </a:accent3>
        <a:accent4>
          <a:srgbClr val="DADADA"/>
        </a:accent4>
        <a:accent5>
          <a:srgbClr val="C0CCD1"/>
        </a:accent5>
        <a:accent6>
          <a:srgbClr val="47493F"/>
        </a:accent6>
        <a:hlink>
          <a:srgbClr val="AAA854"/>
        </a:hlink>
        <a:folHlink>
          <a:srgbClr val="E1D0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6">
        <a:dk1>
          <a:srgbClr val="46532B"/>
        </a:dk1>
        <a:lt1>
          <a:srgbClr val="FFFFFF"/>
        </a:lt1>
        <a:dk2>
          <a:srgbClr val="4E5D31"/>
        </a:dk2>
        <a:lt2>
          <a:srgbClr val="FFFFCC"/>
        </a:lt2>
        <a:accent1>
          <a:srgbClr val="8F8C00"/>
        </a:accent1>
        <a:accent2>
          <a:srgbClr val="424F29"/>
        </a:accent2>
        <a:accent3>
          <a:srgbClr val="B2B6AD"/>
        </a:accent3>
        <a:accent4>
          <a:srgbClr val="DADADA"/>
        </a:accent4>
        <a:accent5>
          <a:srgbClr val="C6C5AA"/>
        </a:accent5>
        <a:accent6>
          <a:srgbClr val="3B4724"/>
        </a:accent6>
        <a:hlink>
          <a:srgbClr val="33CC33"/>
        </a:hlink>
        <a:folHlink>
          <a:srgbClr val="00A1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7">
        <a:dk1>
          <a:srgbClr val="007673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5A58"/>
        </a:accent6>
        <a:hlink>
          <a:srgbClr val="FFCC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8">
        <a:dk1>
          <a:srgbClr val="000000"/>
        </a:dk1>
        <a:lt1>
          <a:srgbClr val="E6F8F4"/>
        </a:lt1>
        <a:dk2>
          <a:srgbClr val="000000"/>
        </a:dk2>
        <a:lt2>
          <a:srgbClr val="C5DBD6"/>
        </a:lt2>
        <a:accent1>
          <a:srgbClr val="CCFF99"/>
        </a:accent1>
        <a:accent2>
          <a:srgbClr val="ACBAB7"/>
        </a:accent2>
        <a:accent3>
          <a:srgbClr val="F0FBF8"/>
        </a:accent3>
        <a:accent4>
          <a:srgbClr val="000000"/>
        </a:accent4>
        <a:accent5>
          <a:srgbClr val="E2FFCA"/>
        </a:accent5>
        <a:accent6>
          <a:srgbClr val="9BA8A6"/>
        </a:accent6>
        <a:hlink>
          <a:srgbClr val="008080"/>
        </a:hlink>
        <a:folHlink>
          <a:srgbClr val="00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gital Dots 9">
        <a:dk1>
          <a:srgbClr val="000000"/>
        </a:dk1>
        <a:lt1>
          <a:srgbClr val="EAEAEA"/>
        </a:lt1>
        <a:dk2>
          <a:srgbClr val="000000"/>
        </a:dk2>
        <a:lt2>
          <a:srgbClr val="D1D1D1"/>
        </a:lt2>
        <a:accent1>
          <a:srgbClr val="CCECFF"/>
        </a:accent1>
        <a:accent2>
          <a:srgbClr val="B2B2B2"/>
        </a:accent2>
        <a:accent3>
          <a:srgbClr val="F3F3F3"/>
        </a:accent3>
        <a:accent4>
          <a:srgbClr val="000000"/>
        </a:accent4>
        <a:accent5>
          <a:srgbClr val="E2F4FF"/>
        </a:accent5>
        <a:accent6>
          <a:srgbClr val="A1A1A1"/>
        </a:accent6>
        <a:hlink>
          <a:srgbClr val="7200E4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Digital Dots</Template>
  <TotalTime>426</TotalTime>
  <Words>349</Words>
  <Application>Microsoft Office PowerPoint</Application>
  <PresentationFormat>Προβολή στην οθόνη (4:3)</PresentationFormat>
  <Paragraphs>117</Paragraphs>
  <Slides>15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15</vt:i4>
      </vt:variant>
    </vt:vector>
  </HeadingPairs>
  <TitlesOfParts>
    <vt:vector size="16" baseType="lpstr">
      <vt:lpstr>Digital Dots</vt:lpstr>
      <vt:lpstr>Διαφάνεια 1</vt:lpstr>
      <vt:lpstr>Μαθήματα </vt:lpstr>
      <vt:lpstr>Ερωτήματα</vt:lpstr>
      <vt:lpstr>Προϊόν</vt:lpstr>
      <vt:lpstr>Το Περιβάλλον του Μάρκετινγκ</vt:lpstr>
      <vt:lpstr>Εσωτερικό Περιβάλλον</vt:lpstr>
      <vt:lpstr>Εξωτερικό Περιβάλλον</vt:lpstr>
      <vt:lpstr>1. Ανταγωνισμός</vt:lpstr>
      <vt:lpstr>2. Δημογραφικό / Κοινωνικό Περιβάλλον</vt:lpstr>
      <vt:lpstr>3. Οικονομικό Περιβάλλον</vt:lpstr>
      <vt:lpstr>4. Πολιτικό Περιβάλλον</vt:lpstr>
      <vt:lpstr>5. Τεχνολογικό Περιβάλλον</vt:lpstr>
      <vt:lpstr>SWOT ANALYSIS</vt:lpstr>
      <vt:lpstr>  Tο Περιβάλλον του Μάρκετινγκ</vt:lpstr>
      <vt:lpstr>Άσκηση</vt:lpstr>
    </vt:vector>
  </TitlesOfParts>
  <Company>University of Illinois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leist-kostaslt</dc:creator>
  <cp:lastModifiedBy>user</cp:lastModifiedBy>
  <cp:revision>73</cp:revision>
  <dcterms:created xsi:type="dcterms:W3CDTF">2001-11-07T23:34:17Z</dcterms:created>
  <dcterms:modified xsi:type="dcterms:W3CDTF">2014-07-18T07:09:04Z</dcterms:modified>
</cp:coreProperties>
</file>