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93" r:id="rId2"/>
    <p:sldId id="295" r:id="rId3"/>
    <p:sldId id="296" r:id="rId4"/>
    <p:sldId id="298" r:id="rId5"/>
    <p:sldId id="289" r:id="rId6"/>
    <p:sldId id="261" r:id="rId7"/>
    <p:sldId id="262" r:id="rId8"/>
    <p:sldId id="299" r:id="rId9"/>
    <p:sldId id="300" r:id="rId10"/>
    <p:sldId id="303" r:id="rId11"/>
    <p:sldId id="304" r:id="rId12"/>
    <p:sldId id="305" r:id="rId13"/>
    <p:sldId id="306" r:id="rId14"/>
    <p:sldId id="307" r:id="rId15"/>
    <p:sldId id="271" r:id="rId16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4" autoAdjust="0"/>
  </p:normalViewPr>
  <p:slideViewPr>
    <p:cSldViewPr>
      <p:cViewPr varScale="1">
        <p:scale>
          <a:sx n="86" d="100"/>
          <a:sy n="86" d="100"/>
        </p:scale>
        <p:origin x="128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222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2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2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3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4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4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/>
            </a:p>
          </p:txBody>
        </p:sp>
        <p:sp>
          <p:nvSpPr>
            <p:cNvPr id="5224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/>
            </a:p>
          </p:txBody>
        </p:sp>
        <p:sp>
          <p:nvSpPr>
            <p:cNvPr id="5224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4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/>
            </a:p>
          </p:txBody>
        </p:sp>
        <p:sp>
          <p:nvSpPr>
            <p:cNvPr id="5225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/>
            </a:p>
          </p:txBody>
        </p:sp>
        <p:sp>
          <p:nvSpPr>
            <p:cNvPr id="5225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6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7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8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29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0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1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2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3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4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5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6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7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8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39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0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1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2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3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4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244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2442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l-GR"/>
              <a:t>Κάντε κλικ για να επεξεργαστείτε τον τίτλο</a:t>
            </a:r>
          </a:p>
        </p:txBody>
      </p:sp>
      <p:sp>
        <p:nvSpPr>
          <p:cNvPr id="52443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52444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2445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2446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36323A-F7A2-456F-9F88-05D41986713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C752E5-5F92-43F1-8F93-8C75E186E8FE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DF036B-F586-434E-87C5-FB199CD63B2C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0C1BCE-7AE9-4AC9-A6A4-3E1E3FDEC2E6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C4A546-D90A-484F-9732-CFB4E2B0B13F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3F5252-5990-4F3A-94FB-1271A2ED5219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D98267-C8EC-4387-92A2-ED0AB4C44DBD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A9D6634-E132-4E4B-8DF9-F387C4F51625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8" name="7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09D895-47C2-4A75-A834-D2A33DB92A61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8ED6AD-72E2-4942-A4C7-C1E1A0F5C545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3BD3CA-D3E1-468C-8203-514559F24CC0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CDDE3D-E0CE-49AF-AD18-082B7918DD6E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51203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4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5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6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7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8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09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0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1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2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3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4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5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6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7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8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19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0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1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2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3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4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5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6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7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8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29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0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1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2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3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4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el-GR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6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7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8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39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0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1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2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3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4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5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6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7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8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49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0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1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2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3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4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5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6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7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8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59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0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1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2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3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4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5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6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7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8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69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0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1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2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3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4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5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6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7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8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79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0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1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2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3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4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5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6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7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8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89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0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1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2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3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4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5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6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7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8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299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0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1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2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3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4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5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6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7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8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09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0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1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2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3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4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5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6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7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8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19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0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1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2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3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4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5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6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7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8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29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0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1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2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3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4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5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6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7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8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39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0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1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2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3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4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5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6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7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8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49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0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1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2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3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4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5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6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7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8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59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0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1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2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3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4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5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6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7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8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69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0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1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2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3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4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5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6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7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8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79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0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1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2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3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4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5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6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7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8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89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0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1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2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3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4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5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6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7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8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399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0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1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2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3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4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5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6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7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8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09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0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1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2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3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4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5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6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51417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418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D4E2A51-FE4A-42EB-A2B9-18DDD4C1FD33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51419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51420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51421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51422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457200" y="2564904"/>
            <a:ext cx="8147248" cy="3569196"/>
          </a:xfrm>
        </p:spPr>
        <p:txBody>
          <a:bodyPr/>
          <a:lstStyle/>
          <a:p>
            <a:pPr marL="0" indent="0" algn="ctr">
              <a:buNone/>
            </a:pPr>
            <a:r>
              <a:rPr lang="el-GR" dirty="0" smtClean="0"/>
              <a:t>Αθλητικό Μάρκετινγκ </a:t>
            </a:r>
          </a:p>
          <a:p>
            <a:pPr marL="0" indent="0" algn="ctr">
              <a:buNone/>
            </a:pPr>
            <a:endParaRPr lang="el-GR" dirty="0"/>
          </a:p>
          <a:p>
            <a:pPr marL="0" indent="0" algn="ctr">
              <a:buNone/>
            </a:pPr>
            <a:r>
              <a:rPr lang="el-GR" dirty="0" smtClean="0"/>
              <a:t>Κ Αλεξανδρής. </a:t>
            </a:r>
          </a:p>
          <a:p>
            <a:pPr marL="0" indent="0" algn="ctr">
              <a:buNone/>
            </a:pPr>
            <a:r>
              <a:rPr lang="el-GR" dirty="0" err="1" smtClean="0"/>
              <a:t>Αναπλ</a:t>
            </a:r>
            <a:r>
              <a:rPr lang="el-GR" dirty="0" smtClean="0"/>
              <a:t>. Καθηγητής ΤΕΦΑΑ, ΑΠΘ</a:t>
            </a:r>
          </a:p>
          <a:p>
            <a:pPr marL="0" indent="0" algn="ctr">
              <a:buNone/>
            </a:pPr>
            <a:r>
              <a:rPr lang="el-GR" dirty="0" smtClean="0"/>
              <a:t>Αθλητικό Μάνατζμεντ </a:t>
            </a:r>
          </a:p>
        </p:txBody>
      </p:sp>
      <p:pic>
        <p:nvPicPr>
          <p:cNvPr id="1028" name="Picture 4" descr="http://www.itf-taekwondo.gr/images/style/head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63" y="116632"/>
            <a:ext cx="917416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5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3. Οικονομικό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60575"/>
            <a:ext cx="7772400" cy="4114800"/>
          </a:xfrm>
        </p:spPr>
        <p:txBody>
          <a:bodyPr/>
          <a:lstStyle/>
          <a:p>
            <a:r>
              <a:rPr lang="el-GR" altLang="el-GR" sz="2400"/>
              <a:t>Δείκτες Οικονομίας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Διαθέσιμο Εισόδημα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Ανεργία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Διεθνή Οικονομία</a:t>
            </a:r>
            <a:endParaRPr lang="en-US" altLang="el-GR" sz="2400"/>
          </a:p>
          <a:p>
            <a:endParaRPr lang="el-GR" altLang="el-GR" sz="2400"/>
          </a:p>
          <a:p>
            <a:r>
              <a:rPr lang="el-GR" altLang="el-GR" sz="2400"/>
              <a:t>Φυσικές Καταστροφές</a:t>
            </a:r>
            <a:endParaRPr lang="en-US" altLang="el-GR" sz="2400"/>
          </a:p>
        </p:txBody>
      </p:sp>
    </p:spTree>
    <p:extLst>
      <p:ext uri="{BB962C8B-B14F-4D97-AF65-F5344CB8AC3E}">
        <p14:creationId xmlns:p14="http://schemas.microsoft.com/office/powerpoint/2010/main" val="414460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4. Πολιτικό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altLang="el-GR" sz="2800"/>
              <a:t>Νομοθεσία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Πολιτική κατάσταση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Ευθύνες σε περίπτωση Ατυχημάτων</a:t>
            </a:r>
            <a:endParaRPr lang="en-US" altLang="el-GR" sz="2800"/>
          </a:p>
          <a:p>
            <a:endParaRPr lang="el-GR" altLang="el-GR" sz="2800"/>
          </a:p>
          <a:p>
            <a:r>
              <a:rPr lang="el-GR" altLang="el-GR" sz="2800"/>
              <a:t>Εργασιακό Πλαίσιο</a:t>
            </a:r>
          </a:p>
          <a:p>
            <a:endParaRPr lang="el-GR" altLang="el-GR" sz="2800"/>
          </a:p>
          <a:p>
            <a:endParaRPr lang="en-US" altLang="el-GR" sz="2800"/>
          </a:p>
        </p:txBody>
      </p:sp>
    </p:spTree>
    <p:extLst>
      <p:ext uri="{BB962C8B-B14F-4D97-AF65-F5344CB8AC3E}">
        <p14:creationId xmlns:p14="http://schemas.microsoft.com/office/powerpoint/2010/main" val="106204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5. Τεχνολογικό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916113"/>
            <a:ext cx="7704137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altLang="el-GR" sz="2800"/>
              <a:t>Παραδείγματα τεχνολογικών αλλαγών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e-Marketing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e-bookings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e-tickets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l-GR" altLang="el-GR" sz="1800"/>
              <a:t>Βάσεις Δεδομένων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l-GR" altLang="el-GR" sz="1800"/>
              <a:t>Εξοπλισμός</a:t>
            </a:r>
            <a:endParaRPr kumimoji="1" lang="en-US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r>
              <a:rPr kumimoji="1" lang="en-US" altLang="el-GR" sz="1800"/>
              <a:t>On-line education</a:t>
            </a:r>
            <a:endParaRPr kumimoji="1" lang="el-GR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Char char="n"/>
            </a:pPr>
            <a:endParaRPr kumimoji="1" lang="el-GR" altLang="el-GR" sz="1800"/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Monotype Sorts" pitchFamily="2" charset="2"/>
              <a:buNone/>
            </a:pPr>
            <a:r>
              <a:rPr kumimoji="1" lang="el-GR" altLang="el-GR" sz="1800">
                <a:latin typeface="Arial Black" panose="020B0A04020102020204" pitchFamily="34" charset="0"/>
              </a:rPr>
              <a:t>Εφαρμογές:</a:t>
            </a:r>
            <a:endParaRPr kumimoji="1" lang="en-US" altLang="el-GR" sz="1800">
              <a:latin typeface="Arial Black" panose="020B0A040201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1. Γυμναστήρια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2. Βιομηχανία Παραγωγής Αθλητικών Προϊόντων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3. Επαγγελματικοί Αθλητικοί Σύλλογοι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1800"/>
              <a:t>4. Διοργάνωση Αθλητικών Εκδηλώσεων</a:t>
            </a:r>
            <a:endParaRPr lang="el-GR" altLang="el-GR" sz="2800"/>
          </a:p>
        </p:txBody>
      </p:sp>
    </p:spTree>
    <p:extLst>
      <p:ext uri="{BB962C8B-B14F-4D97-AF65-F5344CB8AC3E}">
        <p14:creationId xmlns:p14="http://schemas.microsoft.com/office/powerpoint/2010/main" val="5267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SWOT ANALYSIS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Char char="è"/>
            </a:pPr>
            <a:r>
              <a:rPr lang="en-US" altLang="el-GR" sz="2800"/>
              <a:t>It is based on the analysis of the </a:t>
            </a:r>
            <a:r>
              <a:rPr lang="en-US" altLang="el-GR" sz="2800" i="1"/>
              <a:t>Internal and External Environment</a:t>
            </a:r>
          </a:p>
          <a:p>
            <a:pPr>
              <a:buFont typeface="Monotype Sorts" pitchFamily="2" charset="2"/>
              <a:buChar char="è"/>
            </a:pPr>
            <a:endParaRPr lang="en-US" altLang="el-GR" sz="2800"/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Strengths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Weaknesses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Opportunities</a:t>
            </a:r>
          </a:p>
          <a:p>
            <a:pPr>
              <a:buFont typeface="Monotype Sorts" pitchFamily="2" charset="2"/>
              <a:buChar char="è"/>
            </a:pPr>
            <a:r>
              <a:rPr lang="en-US" altLang="el-GR"/>
              <a:t>Threats</a:t>
            </a:r>
          </a:p>
          <a:p>
            <a:pPr>
              <a:buFont typeface="Monotype Sorts" pitchFamily="2" charset="2"/>
              <a:buNone/>
            </a:pPr>
            <a:endParaRPr lang="en-US" altLang="el-GR"/>
          </a:p>
        </p:txBody>
      </p:sp>
    </p:spTree>
    <p:extLst>
      <p:ext uri="{BB962C8B-B14F-4D97-AF65-F5344CB8AC3E}">
        <p14:creationId xmlns:p14="http://schemas.microsoft.com/office/powerpoint/2010/main" val="32255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sz="3600" b="1">
                <a:latin typeface="Arial" panose="020B0604020202020204" pitchFamily="34" charset="0"/>
              </a:rPr>
              <a:t>  T</a:t>
            </a:r>
            <a:r>
              <a:rPr lang="el-GR" altLang="el-GR" sz="3600" b="1">
                <a:latin typeface="Arial" panose="020B0604020202020204" pitchFamily="34" charset="0"/>
              </a:rPr>
              <a:t>ο Περιβάλλον του Μάρκετινγκ</a:t>
            </a:r>
          </a:p>
        </p:txBody>
      </p:sp>
      <p:pic>
        <p:nvPicPr>
          <p:cNvPr id="70664" name="Picture 8" descr="42-2037402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2133600"/>
            <a:ext cx="5329238" cy="417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944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Άσκηση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dirty="0" smtClean="0"/>
              <a:t>Κάνετε μια </a:t>
            </a:r>
            <a:r>
              <a:rPr lang="en-US" dirty="0" smtClean="0"/>
              <a:t>SWOT </a:t>
            </a:r>
            <a:r>
              <a:rPr lang="el-GR" dirty="0" smtClean="0"/>
              <a:t>Ανάλυση για το Γυμναστήριό σας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Μαθήματα 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107504" y="1600200"/>
            <a:ext cx="6984776" cy="45339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l-GR" dirty="0" smtClean="0"/>
              <a:t>Επιχειρηματικότητας</a:t>
            </a:r>
          </a:p>
          <a:p>
            <a:pPr marL="514350" indent="-514350">
              <a:buAutoNum type="arabicPeriod"/>
            </a:pPr>
            <a:endParaRPr lang="el-GR" dirty="0"/>
          </a:p>
          <a:p>
            <a:pPr marL="0" indent="0">
              <a:buNone/>
            </a:pPr>
            <a:r>
              <a:rPr lang="el-GR" dirty="0" smtClean="0"/>
              <a:t>2. Μίγμα Μάρκετινγκ 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 smtClean="0"/>
              <a:t>3</a:t>
            </a:r>
            <a:r>
              <a:rPr lang="el-GR" dirty="0"/>
              <a:t>. Ποιότητα Υπηρεσιών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4. Χορηγικά Προγράμματα </a:t>
            </a:r>
          </a:p>
          <a:p>
            <a:pPr marL="514350" indent="-514350">
              <a:buAutoNum type="arabicPeriod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384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Ερωτήματα</a:t>
            </a:r>
            <a:endParaRPr lang="el-GR" dirty="0"/>
          </a:p>
        </p:txBody>
      </p:sp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363272" cy="4533900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Ποιο είναι το Προσόν σας;</a:t>
            </a:r>
          </a:p>
          <a:p>
            <a:pPr marL="0" indent="0">
              <a:buNone/>
            </a:pPr>
            <a:r>
              <a:rPr lang="el-GR" dirty="0" smtClean="0"/>
              <a:t>Ποιος είναι ο ανταγωνισμός σας;</a:t>
            </a:r>
          </a:p>
          <a:p>
            <a:pPr marL="0" indent="0">
              <a:buNone/>
            </a:pPr>
            <a:r>
              <a:rPr lang="el-GR" dirty="0" smtClean="0"/>
              <a:t>Ποιες είναι οι Πηγές Εσόδων σας;</a:t>
            </a:r>
          </a:p>
          <a:p>
            <a:pPr marL="0" indent="0">
              <a:buNone/>
            </a:pPr>
            <a:r>
              <a:rPr lang="el-GR" dirty="0" smtClean="0"/>
              <a:t>Ποια είναι τα Δυνατά σας Σημεία;</a:t>
            </a:r>
          </a:p>
          <a:p>
            <a:pPr marL="0" indent="0">
              <a:buNone/>
            </a:pPr>
            <a:r>
              <a:rPr lang="el-GR" dirty="0" smtClean="0"/>
              <a:t>Ποιοι είναι οι παράγοντες που επηρεάζουν την επιτυχία σας;</a:t>
            </a:r>
          </a:p>
          <a:p>
            <a:pPr marL="0" indent="0">
              <a:buNone/>
            </a:pPr>
            <a:r>
              <a:rPr lang="el-GR" dirty="0" smtClean="0"/>
              <a:t>Ποια είναι η αγορά σας;</a:t>
            </a:r>
          </a:p>
          <a:p>
            <a:pPr marL="0" indent="0">
              <a:buNone/>
            </a:pPr>
            <a:r>
              <a:rPr lang="el-GR" dirty="0" smtClean="0"/>
              <a:t>Πως θέτουμε ποσοτικούς Στόχους; </a:t>
            </a:r>
          </a:p>
        </p:txBody>
      </p:sp>
    </p:spTree>
    <p:extLst>
      <p:ext uri="{BB962C8B-B14F-4D97-AF65-F5344CB8AC3E}">
        <p14:creationId xmlns:p14="http://schemas.microsoft.com/office/powerpoint/2010/main" val="109133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7" name="Group 15"/>
          <p:cNvGrpSpPr>
            <a:grpSpLocks/>
          </p:cNvGrpSpPr>
          <p:nvPr/>
        </p:nvGrpSpPr>
        <p:grpSpPr bwMode="auto">
          <a:xfrm>
            <a:off x="838200" y="2389188"/>
            <a:ext cx="4076700" cy="4352925"/>
            <a:chOff x="1616" y="1658"/>
            <a:chExt cx="2568" cy="2742"/>
          </a:xfrm>
        </p:grpSpPr>
        <p:sp>
          <p:nvSpPr>
            <p:cNvPr id="3088" name="Oval 16"/>
            <p:cNvSpPr>
              <a:spLocks noChangeAspect="1" noChangeArrowheads="1"/>
            </p:cNvSpPr>
            <p:nvPr/>
          </p:nvSpPr>
          <p:spPr bwMode="auto">
            <a:xfrm>
              <a:off x="1616" y="1658"/>
              <a:ext cx="2568" cy="256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2163" y="3736"/>
              <a:ext cx="13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Υποστηρικτικό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  <a:endParaRPr lang="en-US" sz="2100" b="1">
                <a:latin typeface="Tahoma" pitchFamily="34" charset="0"/>
              </a:endParaRP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0" name="Rectangle 18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62000"/>
          </a:xfrm>
          <a:noFill/>
          <a:ln/>
        </p:spPr>
        <p:txBody>
          <a:bodyPr/>
          <a:lstStyle/>
          <a:p>
            <a:r>
              <a:rPr lang="el-GR"/>
              <a:t>Προϊόν</a:t>
            </a:r>
            <a:endParaRPr 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1187450" y="1341438"/>
            <a:ext cx="6934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Το σύνολο των Χαρακτηριστικών του Προϊόντος </a:t>
            </a:r>
          </a:p>
          <a:p>
            <a:pPr algn="ctr"/>
            <a:r>
              <a:rPr lang="el-GR" sz="2400">
                <a:solidFill>
                  <a:schemeClr val="folHlink"/>
                </a:solidFill>
                <a:latin typeface="Tahoma" pitchFamily="34" charset="0"/>
              </a:rPr>
              <a:t>και τα Οφέλη που Αποκομίζουν οι Καταναλωτές</a:t>
            </a:r>
            <a:endParaRPr lang="en-US" sz="2400">
              <a:solidFill>
                <a:schemeClr val="folHlink"/>
              </a:solidFill>
              <a:latin typeface="Tahoma" pitchFamily="34" charset="0"/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003800" y="2997200"/>
            <a:ext cx="3719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l-GR" sz="2400">
                <a:latin typeface="Tahoma" pitchFamily="34" charset="0"/>
              </a:rPr>
              <a:t>Τα Επίπεδα του Προϊόντος</a:t>
            </a:r>
          </a:p>
          <a:p>
            <a:pPr algn="ctr"/>
            <a:endParaRPr lang="en-US" sz="2400">
              <a:latin typeface="Tahoma" pitchFamily="34" charset="0"/>
            </a:endParaRPr>
          </a:p>
        </p:txBody>
      </p:sp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619250" y="3141663"/>
            <a:ext cx="2495550" cy="2495550"/>
            <a:chOff x="2112" y="2160"/>
            <a:chExt cx="1572" cy="1572"/>
          </a:xfrm>
        </p:grpSpPr>
        <p:sp>
          <p:nvSpPr>
            <p:cNvPr id="3094" name="Oval 22"/>
            <p:cNvSpPr>
              <a:spLocks noChangeAspect="1" noChangeArrowheads="1"/>
            </p:cNvSpPr>
            <p:nvPr/>
          </p:nvSpPr>
          <p:spPr bwMode="auto">
            <a:xfrm>
              <a:off x="2112" y="2160"/>
              <a:ext cx="1572" cy="1572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2305" y="2200"/>
              <a:ext cx="1196" cy="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l-GR" sz="2100" b="1">
                  <a:latin typeface="Tahoma" pitchFamily="34" charset="0"/>
                </a:rPr>
                <a:t>Χειροπιαστό </a:t>
              </a:r>
            </a:p>
            <a:p>
              <a:pPr algn="ctr"/>
              <a:r>
                <a:rPr lang="el-GR" sz="2100" b="1">
                  <a:latin typeface="Tahoma" pitchFamily="34" charset="0"/>
                </a:rPr>
                <a:t>Προϊόν</a:t>
              </a:r>
            </a:p>
            <a:p>
              <a:pPr algn="ctr"/>
              <a:endParaRPr lang="en-US" sz="21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</p:grpSp>
      <p:sp>
        <p:nvSpPr>
          <p:cNvPr id="3096" name="Oval 24"/>
          <p:cNvSpPr>
            <a:spLocks noChangeAspect="1" noChangeArrowheads="1"/>
          </p:cNvSpPr>
          <p:nvPr/>
        </p:nvSpPr>
        <p:spPr bwMode="auto">
          <a:xfrm>
            <a:off x="2286000" y="3962400"/>
            <a:ext cx="1096963" cy="10969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2100" b="1">
                <a:latin typeface="Tahoma" pitchFamily="34" charset="0"/>
              </a:rPr>
              <a:t>Κύριο </a:t>
            </a:r>
          </a:p>
          <a:p>
            <a:pPr algn="ctr"/>
            <a:r>
              <a:rPr lang="el-GR" sz="2100" b="1">
                <a:latin typeface="Tahoma" pitchFamily="34" charset="0"/>
              </a:rPr>
              <a:t>Προϊόν</a:t>
            </a:r>
            <a:endParaRPr lang="en-US" sz="2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5076825" y="3644900"/>
            <a:ext cx="367188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l-GR">
                <a:latin typeface="Tahoma" pitchFamily="34" charset="0"/>
              </a:rPr>
              <a:t>Κύριο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Ψυχαγωγία)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Χειροπιαστό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 Αθλητικές Εγκαταστάσεις)</a:t>
            </a:r>
          </a:p>
          <a:p>
            <a:pPr algn="ctr"/>
            <a:endParaRPr lang="el-GR">
              <a:latin typeface="Tahoma" pitchFamily="34" charset="0"/>
            </a:endParaRPr>
          </a:p>
          <a:p>
            <a:pPr algn="ctr"/>
            <a:r>
              <a:rPr lang="el-GR">
                <a:latin typeface="Tahoma" pitchFamily="34" charset="0"/>
              </a:rPr>
              <a:t>Υποστηρικτικό Προϊόν </a:t>
            </a:r>
          </a:p>
          <a:p>
            <a:pPr algn="ctr"/>
            <a:r>
              <a:rPr lang="el-GR">
                <a:latin typeface="Tahoma" pitchFamily="34" charset="0"/>
              </a:rPr>
              <a:t>(π.χ., Αναψυκτήριο)</a:t>
            </a:r>
            <a:endParaRPr lang="en-US">
              <a:latin typeface="Tahoma" pitchFamily="34" charset="0"/>
            </a:endParaRPr>
          </a:p>
          <a:p>
            <a:pPr algn="ctr"/>
            <a:endParaRPr 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/>
              <a:t>Το Περιβάλλον του Μάρκετινγκ</a:t>
            </a:r>
            <a:endParaRPr lang="en-US" sz="360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00200"/>
            <a:ext cx="8147050" cy="4533900"/>
          </a:xfrm>
        </p:spPr>
        <p:txBody>
          <a:bodyPr/>
          <a:lstStyle/>
          <a:p>
            <a:endParaRPr lang="en-US"/>
          </a:p>
          <a:p>
            <a:r>
              <a:rPr lang="el-GR"/>
              <a:t>Εσωτερικό περιβάλλον: Παράγοντες που σχετίζονται με το εσωτερικό του οργανισμού</a:t>
            </a:r>
          </a:p>
          <a:p>
            <a:r>
              <a:rPr lang="el-GR"/>
              <a:t>Εξωτερικό περιβάλλον: Παράγοντες που σχετίζονται με δυνάμεις που περιβάλλουν τον οργανισμό και την κοινωνία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Εσωτερικό Περιβάλλον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68413" y="1984375"/>
            <a:ext cx="7342187" cy="414655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Υπηρεσίες και Προϊόντα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Οργανωτική Δομή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Προσωπικό και Χαρακτηριστικά του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Απόδοση του Οργανισμού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Προμηθευτές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Κανάλια Διανομής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Οικονομικοί Ενδιάμεσοι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l-GR" sz="2800"/>
              <a:t>Ενδιάμεσοι του Μάρκετινγκ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Εξωτερικό Περιβάλλον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00200"/>
            <a:ext cx="7859712" cy="4533900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endParaRPr lang="en-US" sz="2400">
              <a:latin typeface="Arial Black" pitchFamily="34" charset="0"/>
            </a:endParaRP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Ανταγωνισμός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Κοινωνικό / Δημογραφικό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Πολιτικό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Οικονομικό Περιβάλλον</a:t>
            </a:r>
          </a:p>
          <a:p>
            <a:pPr marL="609600" indent="-609600">
              <a:buFont typeface="Monotype Sorts" pitchFamily="2" charset="2"/>
              <a:buAutoNum type="arabicPeriod"/>
            </a:pPr>
            <a:r>
              <a:rPr lang="el-GR" sz="2800"/>
              <a:t>Τεχνολογικό Περιβάλλον</a:t>
            </a:r>
            <a:endParaRPr lang="en-US" sz="2800"/>
          </a:p>
          <a:p>
            <a:pPr marL="609600" indent="-609600">
              <a:buFont typeface="Monotype Sorts" pitchFamily="2" charset="2"/>
              <a:buChar char="n"/>
            </a:pPr>
            <a:endParaRPr lang="el-GR" sz="24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1. Ανταγωνισμός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269" name="Text Box 5"/>
          <p:cNvSpPr txBox="1">
            <a:spLocks noGrp="1" noChangeArrowheads="1"/>
          </p:cNvSpPr>
          <p:nvPr>
            <p:ph type="body" idx="1"/>
          </p:nvPr>
        </p:nvSpPr>
        <p:spPr>
          <a:xfrm>
            <a:off x="996950" y="1981200"/>
            <a:ext cx="7461250" cy="4114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Άμεσος</a:t>
            </a: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Έμμεσος</a:t>
            </a: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pPr marL="609600" indent="-609600" latinLnBrk="1">
              <a:spcBef>
                <a:spcPct val="0"/>
              </a:spcBef>
              <a:buFontTx/>
              <a:buNone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Παραδείγματα: Ποιος είναι ο άμεσος κι έμμεσος </a:t>
            </a:r>
          </a:p>
          <a:p>
            <a:pPr marL="609600" indent="-609600" latinLnBrk="1">
              <a:spcBef>
                <a:spcPct val="0"/>
              </a:spcBef>
              <a:buFontTx/>
              <a:buNone/>
            </a:pPr>
            <a:r>
              <a:rPr kumimoji="1" lang="el-GR" alt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ανταγωνισμός στα παρακάτω παραδείγματα;</a:t>
            </a:r>
          </a:p>
          <a:p>
            <a:pPr marL="609600" indent="-609600" latinLnBrk="1">
              <a:spcBef>
                <a:spcPct val="0"/>
              </a:spcBef>
              <a:buFontTx/>
              <a:buNone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  <a:p>
            <a:pPr marL="609600" indent="-609600" latinLnBrk="1">
              <a:spcBef>
                <a:spcPct val="0"/>
              </a:spcBef>
              <a:buFontTx/>
              <a:buAutoNum type="arabicPeriod"/>
            </a:pPr>
            <a:endParaRPr kumimoji="1" lang="el-GR" altLang="el-GR" sz="2400" dirty="0"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sz="3600" b="1">
                <a:latin typeface="Arial" panose="020B0604020202020204" pitchFamily="34" charset="0"/>
                <a:cs typeface="Times New Roman" panose="02020603050405020304" pitchFamily="18" charset="0"/>
              </a:rPr>
              <a:t>2. Δημογραφικό / Κοινωνικό Περιβάλλον</a:t>
            </a:r>
            <a:endParaRPr lang="en-US" altLang="el-GR" sz="3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Πρέπει να παρατηρούμε τις Δημογραφικές</a:t>
            </a:r>
            <a:endParaRPr lang="en-US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Τάσεις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l-GR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1. Συνολικός Πληθυσμός και Τάσεις</a:t>
            </a:r>
            <a:endParaRPr lang="en-US" altLang="el-GR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400"/>
              <a:t>   </a:t>
            </a:r>
            <a:r>
              <a:rPr lang="el-GR" altLang="el-GR" sz="2400"/>
              <a:t> (Χώρας, Πόλης, Περιοχής κτλ.)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2. Ηλικία του Πληθυσμού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3. Κοινωνικό-οικονομικές αλλαγές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4. Μετανάστες / μειονότητες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400"/>
              <a:t>5. Κουλτούρα / Πολιτισμικές Συνήθειες – Διεθνές Μάρκετινγκ</a:t>
            </a:r>
          </a:p>
          <a:p>
            <a:pPr>
              <a:lnSpc>
                <a:spcPct val="90000"/>
              </a:lnSpc>
            </a:pPr>
            <a:endParaRPr lang="el-GR" altLang="el-GR" sz="2400"/>
          </a:p>
          <a:p>
            <a:pPr>
              <a:lnSpc>
                <a:spcPct val="90000"/>
              </a:lnSpc>
            </a:pPr>
            <a:endParaRPr lang="en-US" altLang="el-GR" sz="2400"/>
          </a:p>
        </p:txBody>
      </p:sp>
    </p:spTree>
    <p:extLst>
      <p:ext uri="{BB962C8B-B14F-4D97-AF65-F5344CB8AC3E}">
        <p14:creationId xmlns:p14="http://schemas.microsoft.com/office/powerpoint/2010/main" val="174570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94afd38e29fdc7de29aeb35b974fb66c34d919"/>
  <p:tag name="ISPRING_RESOURCE_PATHS_HASH_2" val="d526ddce7084a2ee4244a7a14398caa759a904f"/>
</p:tagLst>
</file>

<file path=ppt/theme/theme1.xml><?xml version="1.0" encoding="utf-8"?>
<a:theme xmlns:a="http://schemas.openxmlformats.org/drawingml/2006/main" name="Digital Dots">
  <a:themeElements>
    <a:clrScheme name="Digital Dots 1">
      <a:dk1>
        <a:srgbClr val="00008A"/>
      </a:dk1>
      <a:lt1>
        <a:srgbClr val="FFFFFF"/>
      </a:lt1>
      <a:dk2>
        <a:srgbClr val="000099"/>
      </a:dk2>
      <a:lt2>
        <a:srgbClr val="FFFFFF"/>
      </a:lt2>
      <a:accent1>
        <a:srgbClr val="0099FF"/>
      </a:accent1>
      <a:accent2>
        <a:srgbClr val="00007A"/>
      </a:accent2>
      <a:accent3>
        <a:srgbClr val="AAAACA"/>
      </a:accent3>
      <a:accent4>
        <a:srgbClr val="DADADA"/>
      </a:accent4>
      <a:accent5>
        <a:srgbClr val="AACAFF"/>
      </a:accent5>
      <a:accent6>
        <a:srgbClr val="00006E"/>
      </a:accent6>
      <a:hlink>
        <a:srgbClr val="EAEAEA"/>
      </a:hlink>
      <a:folHlink>
        <a:srgbClr val="FFCC00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423</TotalTime>
  <Words>349</Words>
  <Application>Microsoft Office PowerPoint</Application>
  <PresentationFormat>Προβολή στην οθόνη (4:3)</PresentationFormat>
  <Paragraphs>117</Paragraphs>
  <Slides>15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Monotype Sorts</vt:lpstr>
      <vt:lpstr>Tahoma</vt:lpstr>
      <vt:lpstr>Times New Roman</vt:lpstr>
      <vt:lpstr>Wingdings</vt:lpstr>
      <vt:lpstr>Digital Dots</vt:lpstr>
      <vt:lpstr>Παρουσίαση του PowerPoint</vt:lpstr>
      <vt:lpstr>Μαθήματα </vt:lpstr>
      <vt:lpstr>Ερωτήματα</vt:lpstr>
      <vt:lpstr>Προϊόν</vt:lpstr>
      <vt:lpstr>Το Περιβάλλον του Μάρκετινγκ</vt:lpstr>
      <vt:lpstr>Εσωτερικό Περιβάλλον</vt:lpstr>
      <vt:lpstr>Εξωτερικό Περιβάλλον</vt:lpstr>
      <vt:lpstr>1. Ανταγωνισμός</vt:lpstr>
      <vt:lpstr>2. Δημογραφικό / Κοινωνικό Περιβάλλον</vt:lpstr>
      <vt:lpstr>3. Οικονομικό Περιβάλλον</vt:lpstr>
      <vt:lpstr>4. Πολιτικό Περιβάλλον</vt:lpstr>
      <vt:lpstr>5. Τεχνολογικό Περιβάλλον</vt:lpstr>
      <vt:lpstr>SWOT ANALYSIS</vt:lpstr>
      <vt:lpstr>  Tο Περιβάλλον του Μάρκετινγκ</vt:lpstr>
      <vt:lpstr>Άσκηση</vt:lpstr>
    </vt:vector>
  </TitlesOfParts>
  <Company>University of Illinois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leist-kostaslt</dc:creator>
  <cp:lastModifiedBy>user</cp:lastModifiedBy>
  <cp:revision>69</cp:revision>
  <dcterms:created xsi:type="dcterms:W3CDTF">2001-11-07T23:34:17Z</dcterms:created>
  <dcterms:modified xsi:type="dcterms:W3CDTF">2017-09-13T05:18:53Z</dcterms:modified>
</cp:coreProperties>
</file>