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45"/>
  </p:notesMasterIdLst>
  <p:sldIdLst>
    <p:sldId id="390" r:id="rId2"/>
    <p:sldId id="403" r:id="rId3"/>
    <p:sldId id="392" r:id="rId4"/>
    <p:sldId id="391" r:id="rId5"/>
    <p:sldId id="288" r:id="rId6"/>
    <p:sldId id="316" r:id="rId7"/>
    <p:sldId id="400" r:id="rId8"/>
    <p:sldId id="309" r:id="rId9"/>
    <p:sldId id="317" r:id="rId10"/>
    <p:sldId id="364" r:id="rId11"/>
    <p:sldId id="365" r:id="rId12"/>
    <p:sldId id="366" r:id="rId13"/>
    <p:sldId id="376" r:id="rId14"/>
    <p:sldId id="367" r:id="rId15"/>
    <p:sldId id="320" r:id="rId16"/>
    <p:sldId id="294" r:id="rId17"/>
    <p:sldId id="323" r:id="rId18"/>
    <p:sldId id="325" r:id="rId19"/>
    <p:sldId id="326" r:id="rId20"/>
    <p:sldId id="377" r:id="rId21"/>
    <p:sldId id="327" r:id="rId22"/>
    <p:sldId id="328" r:id="rId23"/>
    <p:sldId id="329" r:id="rId24"/>
    <p:sldId id="369" r:id="rId25"/>
    <p:sldId id="330" r:id="rId26"/>
    <p:sldId id="321" r:id="rId27"/>
    <p:sldId id="332" r:id="rId28"/>
    <p:sldId id="333" r:id="rId29"/>
    <p:sldId id="334" r:id="rId30"/>
    <p:sldId id="339" r:id="rId31"/>
    <p:sldId id="340" r:id="rId32"/>
    <p:sldId id="384" r:id="rId33"/>
    <p:sldId id="335" r:id="rId34"/>
    <p:sldId id="385" r:id="rId35"/>
    <p:sldId id="336" r:id="rId36"/>
    <p:sldId id="337" r:id="rId37"/>
    <p:sldId id="386" r:id="rId38"/>
    <p:sldId id="343" r:id="rId39"/>
    <p:sldId id="344" r:id="rId40"/>
    <p:sldId id="347" r:id="rId41"/>
    <p:sldId id="348" r:id="rId42"/>
    <p:sldId id="345" r:id="rId43"/>
    <p:sldId id="357" r:id="rId44"/>
  </p:sldIdLst>
  <p:sldSz cx="9144000" cy="6858000" type="screen4x3"/>
  <p:notesSz cx="6858000" cy="9144000"/>
  <p:custDataLst>
    <p:tags r:id="rId4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FC50"/>
    <a:srgbClr val="E5F458"/>
    <a:srgbClr val="CCFF99"/>
    <a:srgbClr val="99FF66"/>
    <a:srgbClr val="33CCCC"/>
    <a:srgbClr val="99FFCC"/>
    <a:srgbClr val="00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34" autoAdjust="0"/>
  </p:normalViewPr>
  <p:slideViewPr>
    <p:cSldViewPr>
      <p:cViewPr varScale="1">
        <p:scale>
          <a:sx n="111" d="100"/>
          <a:sy n="111" d="100"/>
        </p:scale>
        <p:origin x="161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gs" Target="tags/tag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l-GR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l-GR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l-GR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69552E1A-2851-42C2-ADB1-B5704A571B82}" type="slidenum">
              <a:rPr lang="el-GR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78444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9EA521-FAEE-457A-873D-1BB3FA76F248}" type="slidenum">
              <a:rPr lang="el-GR"/>
              <a:pPr/>
              <a:t>1</a:t>
            </a:fld>
            <a:endParaRPr lang="el-GR"/>
          </a:p>
        </p:txBody>
      </p:sp>
      <p:sp>
        <p:nvSpPr>
          <p:cNvPr id="31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541414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372BCA-E9D3-4C2F-838A-16C4D98CFE74}" type="slidenum">
              <a:rPr lang="el-GR"/>
              <a:pPr/>
              <a:t>11</a:t>
            </a:fld>
            <a:endParaRPr lang="el-GR"/>
          </a:p>
        </p:txBody>
      </p:sp>
      <p:sp>
        <p:nvSpPr>
          <p:cNvPr id="253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902405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6B8184-9A3C-4400-8818-298F25EAFEBD}" type="slidenum">
              <a:rPr lang="el-GR"/>
              <a:pPr/>
              <a:t>12</a:t>
            </a:fld>
            <a:endParaRPr lang="el-GR"/>
          </a:p>
        </p:txBody>
      </p:sp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43203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0F821B-50B2-465C-B372-943EB2E639BA}" type="slidenum">
              <a:rPr lang="el-GR"/>
              <a:pPr/>
              <a:t>13</a:t>
            </a:fld>
            <a:endParaRPr lang="el-GR"/>
          </a:p>
        </p:txBody>
      </p:sp>
      <p:sp>
        <p:nvSpPr>
          <p:cNvPr id="28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037941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112951-89FE-46C1-B476-04730B065B0E}" type="slidenum">
              <a:rPr lang="el-GR"/>
              <a:pPr/>
              <a:t>14</a:t>
            </a:fld>
            <a:endParaRPr lang="el-GR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41574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89D4F8-A630-41A3-A9B3-C4E17443FF55}" type="slidenum">
              <a:rPr lang="el-GR"/>
              <a:pPr/>
              <a:t>15</a:t>
            </a:fld>
            <a:endParaRPr lang="el-GR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510074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0D093-CB0B-49C2-93CB-B2ABBB41CD03}" type="slidenum">
              <a:rPr lang="el-GR"/>
              <a:pPr/>
              <a:t>16</a:t>
            </a:fld>
            <a:endParaRPr lang="el-GR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231869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5F17CF-168E-4127-B1F1-E8129280C058}" type="slidenum">
              <a:rPr lang="el-GR"/>
              <a:pPr/>
              <a:t>17</a:t>
            </a:fld>
            <a:endParaRPr lang="el-GR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59012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58ED93-CCC4-455D-B7E2-47036C103763}" type="slidenum">
              <a:rPr lang="el-GR"/>
              <a:pPr/>
              <a:t>18</a:t>
            </a:fld>
            <a:endParaRPr lang="el-GR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051981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D2F6CC-99FC-4A1E-B37A-5C378948371D}" type="slidenum">
              <a:rPr lang="el-GR"/>
              <a:pPr/>
              <a:t>19</a:t>
            </a:fld>
            <a:endParaRPr lang="el-GR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725726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9F1FCD-582F-4C54-94F4-90ECEC9D4882}" type="slidenum">
              <a:rPr lang="el-GR"/>
              <a:pPr/>
              <a:t>20</a:t>
            </a:fld>
            <a:endParaRPr lang="el-GR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7474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EF2C54-426A-425A-9FE0-EFB337FAA7B9}" type="slidenum">
              <a:rPr lang="el-GR"/>
              <a:pPr/>
              <a:t>3</a:t>
            </a:fld>
            <a:endParaRPr lang="el-GR"/>
          </a:p>
        </p:txBody>
      </p:sp>
      <p:sp>
        <p:nvSpPr>
          <p:cNvPr id="32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024284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C20E9-8C24-4BE2-9505-902BC46C3122}" type="slidenum">
              <a:rPr lang="el-GR"/>
              <a:pPr/>
              <a:t>21</a:t>
            </a:fld>
            <a:endParaRPr lang="el-GR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32436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45F20E-4489-43E3-BC85-0CCBD14030E2}" type="slidenum">
              <a:rPr lang="el-GR"/>
              <a:pPr/>
              <a:t>22</a:t>
            </a:fld>
            <a:endParaRPr lang="el-GR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225684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37B082-25C2-4DBF-B212-54ACA4A686F5}" type="slidenum">
              <a:rPr lang="el-GR"/>
              <a:pPr/>
              <a:t>23</a:t>
            </a:fld>
            <a:endParaRPr lang="el-GR"/>
          </a:p>
        </p:txBody>
      </p:sp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216458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63F4BE-B248-42B0-9226-F3FB1587F6AD}" type="slidenum">
              <a:rPr lang="el-GR"/>
              <a:pPr/>
              <a:t>24</a:t>
            </a:fld>
            <a:endParaRPr lang="el-GR"/>
          </a:p>
        </p:txBody>
      </p:sp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75209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C5B8BA-76D2-4B35-90AF-E4D4550EB90A}" type="slidenum">
              <a:rPr lang="el-GR"/>
              <a:pPr/>
              <a:t>25</a:t>
            </a:fld>
            <a:endParaRPr lang="el-GR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710855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100E44-64AB-4A56-991D-49250D9ED4B4}" type="slidenum">
              <a:rPr lang="el-GR"/>
              <a:pPr/>
              <a:t>26</a:t>
            </a:fld>
            <a:endParaRPr lang="el-GR"/>
          </a:p>
        </p:txBody>
      </p:sp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012418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E9A568-B038-471A-9285-6DAEBE8CD5E6}" type="slidenum">
              <a:rPr lang="el-GR"/>
              <a:pPr/>
              <a:t>27</a:t>
            </a:fld>
            <a:endParaRPr lang="el-GR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7701023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E92A80-3B6B-420A-AA74-A2180FA43840}" type="slidenum">
              <a:rPr lang="el-GR"/>
              <a:pPr/>
              <a:t>28</a:t>
            </a:fld>
            <a:endParaRPr lang="el-GR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864312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ED6A3F-6E08-47F4-A62A-DEF08A73906B}" type="slidenum">
              <a:rPr lang="el-GR"/>
              <a:pPr/>
              <a:t>29</a:t>
            </a:fld>
            <a:endParaRPr lang="el-GR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722558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60B906-E76C-44B2-A57C-181341370C8E}" type="slidenum">
              <a:rPr lang="el-GR"/>
              <a:pPr/>
              <a:t>30</a:t>
            </a:fld>
            <a:endParaRPr lang="el-GR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864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F91AC4-869F-4005-A5EC-3919B8AADC24}" type="slidenum">
              <a:rPr lang="el-GR"/>
              <a:pPr/>
              <a:t>4</a:t>
            </a:fld>
            <a:endParaRPr lang="el-GR"/>
          </a:p>
        </p:txBody>
      </p:sp>
      <p:sp>
        <p:nvSpPr>
          <p:cNvPr id="321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5370982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00BA1-488F-43CE-AE01-F624A25E664C}" type="slidenum">
              <a:rPr lang="el-GR"/>
              <a:pPr/>
              <a:t>31</a:t>
            </a:fld>
            <a:endParaRPr lang="el-GR"/>
          </a:p>
        </p:txBody>
      </p:sp>
      <p:sp>
        <p:nvSpPr>
          <p:cNvPr id="20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053812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9C7D32-22A2-4752-ACC9-C637904D0654}" type="slidenum">
              <a:rPr lang="el-GR"/>
              <a:pPr/>
              <a:t>32</a:t>
            </a:fld>
            <a:endParaRPr lang="el-GR"/>
          </a:p>
        </p:txBody>
      </p:sp>
      <p:sp>
        <p:nvSpPr>
          <p:cNvPr id="307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4571652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E9A048-2B4D-47BB-B1EB-CF610BB98B79}" type="slidenum">
              <a:rPr lang="el-GR"/>
              <a:pPr/>
              <a:t>33</a:t>
            </a:fld>
            <a:endParaRPr lang="el-GR"/>
          </a:p>
        </p:txBody>
      </p:sp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4397527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2FD776-92B6-4A0F-9DB5-5EC6F85763B3}" type="slidenum">
              <a:rPr lang="el-GR"/>
              <a:pPr/>
              <a:t>34</a:t>
            </a:fld>
            <a:endParaRPr lang="el-GR"/>
          </a:p>
        </p:txBody>
      </p:sp>
      <p:sp>
        <p:nvSpPr>
          <p:cNvPr id="309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2588410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A6C11D-FDBE-4EA1-AD6C-7A0E9B26570B}" type="slidenum">
              <a:rPr lang="el-GR"/>
              <a:pPr/>
              <a:t>35</a:t>
            </a:fld>
            <a:endParaRPr lang="el-GR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8405157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517FEE-D5EC-440F-8D42-D7C7E2B4AF4A}" type="slidenum">
              <a:rPr lang="el-GR"/>
              <a:pPr/>
              <a:t>36</a:t>
            </a:fld>
            <a:endParaRPr lang="el-GR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7653068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C3F38B-50F2-4CD2-9EC1-FF24A4954793}" type="slidenum">
              <a:rPr lang="el-GR"/>
              <a:pPr/>
              <a:t>37</a:t>
            </a:fld>
            <a:endParaRPr lang="el-GR"/>
          </a:p>
        </p:txBody>
      </p:sp>
      <p:sp>
        <p:nvSpPr>
          <p:cNvPr id="31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8707713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65640B-2497-4741-AFAD-C257C1B0272B}" type="slidenum">
              <a:rPr lang="el-GR"/>
              <a:pPr/>
              <a:t>38</a:t>
            </a:fld>
            <a:endParaRPr lang="el-GR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2629385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1284D0-0F10-4A61-BCE0-BD879E32A911}" type="slidenum">
              <a:rPr lang="el-GR"/>
              <a:pPr/>
              <a:t>39</a:t>
            </a:fld>
            <a:endParaRPr lang="el-GR"/>
          </a:p>
        </p:txBody>
      </p:sp>
      <p:sp>
        <p:nvSpPr>
          <p:cNvPr id="21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7950177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433D6E-C31B-492A-A1AB-565B2414844B}" type="slidenum">
              <a:rPr lang="el-GR"/>
              <a:pPr/>
              <a:t>40</a:t>
            </a:fld>
            <a:endParaRPr lang="el-GR"/>
          </a:p>
        </p:txBody>
      </p:sp>
      <p:sp>
        <p:nvSpPr>
          <p:cNvPr id="21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85128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67AC04-65C3-4D08-933F-B6082F150353}" type="slidenum">
              <a:rPr lang="el-GR"/>
              <a:pPr/>
              <a:t>5</a:t>
            </a:fld>
            <a:endParaRPr lang="el-GR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1357639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586C44-DDD1-49EB-9B5E-F95AD8966BFF}" type="slidenum">
              <a:rPr lang="el-GR"/>
              <a:pPr/>
              <a:t>41</a:t>
            </a:fld>
            <a:endParaRPr lang="el-GR"/>
          </a:p>
        </p:txBody>
      </p:sp>
      <p:sp>
        <p:nvSpPr>
          <p:cNvPr id="22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0424623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F6C8F7-1C62-4A1A-A226-FA6029A0E7BE}" type="slidenum">
              <a:rPr lang="el-GR"/>
              <a:pPr/>
              <a:t>42</a:t>
            </a:fld>
            <a:endParaRPr lang="el-GR"/>
          </a:p>
        </p:txBody>
      </p:sp>
      <p:sp>
        <p:nvSpPr>
          <p:cNvPr id="21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273725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FA61B1-CA1C-44AC-974E-B92311EBAD7D}" type="slidenum">
              <a:rPr lang="el-GR"/>
              <a:pPr/>
              <a:t>43</a:t>
            </a:fld>
            <a:endParaRPr lang="el-GR"/>
          </a:p>
        </p:txBody>
      </p:sp>
      <p:sp>
        <p:nvSpPr>
          <p:cNvPr id="26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54859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5D4012-39D9-4117-9503-C8CE2B8E48B7}" type="slidenum">
              <a:rPr lang="el-GR"/>
              <a:pPr/>
              <a:t>6</a:t>
            </a:fld>
            <a:endParaRPr lang="el-GR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878983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0280FA-4627-4514-8E59-0084D7F14AA6}" type="slidenum">
              <a:rPr lang="el-GR"/>
              <a:pPr/>
              <a:t>7</a:t>
            </a:fld>
            <a:endParaRPr lang="el-GR"/>
          </a:p>
        </p:txBody>
      </p:sp>
      <p:sp>
        <p:nvSpPr>
          <p:cNvPr id="33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163347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34F6C-E1C2-4859-AEFB-C4735AEFE3A4}" type="slidenum">
              <a:rPr lang="el-GR"/>
              <a:pPr/>
              <a:t>8</a:t>
            </a:fld>
            <a:endParaRPr lang="el-GR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97253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5E2FDE-2526-499A-8065-F1BF8A3094BA}" type="slidenum">
              <a:rPr lang="el-GR"/>
              <a:pPr/>
              <a:t>9</a:t>
            </a:fld>
            <a:endParaRPr lang="el-GR"/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137309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89AE99-D3A9-4797-89DE-62460002051C}" type="slidenum">
              <a:rPr lang="el-GR"/>
              <a:pPr/>
              <a:t>10</a:t>
            </a:fld>
            <a:endParaRPr lang="el-GR"/>
          </a:p>
        </p:txBody>
      </p:sp>
      <p:sp>
        <p:nvSpPr>
          <p:cNvPr id="25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18988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242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38243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8244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8245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8246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8247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8248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8249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8250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8251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8252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8253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8254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8255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8256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8257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3825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el-GR"/>
              <a:t>Κάντε κλικ για επεξεργασία του τίτλου</a:t>
            </a:r>
          </a:p>
        </p:txBody>
      </p:sp>
      <p:sp>
        <p:nvSpPr>
          <p:cNvPr id="138259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138260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138261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138262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D88F97B-E8A6-47AF-9B90-2AF77349E350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06D22D-6652-40B3-BE2B-0E48D6C37EE4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A240AA-02D7-4BFB-9DEF-B6553CFD79C0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Τίτλος, Αντικείμενο και 2 Αντικεί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6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8" name="7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EF5C77A-1E97-4545-94FC-6DA96916BE43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Τίτλος, Κείμενο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FC86CF1-AAAC-40B2-8944-B1803DF68638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92B6F-BCCC-4370-8E7E-723599A76713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CE7ABF-551D-40FA-B346-621C2CCA1132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59B9B-B4DD-40F4-A152-298736373020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3843FA-4A27-46CE-85F6-EE026B69FA41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D0D0A8-3539-467E-B348-755CD8974987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24B43D-AC89-4C54-8871-766394ED76DB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51BC8C-AC3C-48AD-88D0-6D187F70884C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D38E5-AB4B-4862-8C39-67DBB6D26263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21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3721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722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722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722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722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722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722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722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722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722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722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723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723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723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3723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3723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Κάντε κλικ για επεξεργασία του τίτλου</a:t>
            </a:r>
          </a:p>
        </p:txBody>
      </p:sp>
      <p:sp>
        <p:nvSpPr>
          <p:cNvPr id="137235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l-GR"/>
          </a:p>
        </p:txBody>
      </p:sp>
      <p:sp>
        <p:nvSpPr>
          <p:cNvPr id="137236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l-GR"/>
          </a:p>
        </p:txBody>
      </p:sp>
      <p:sp>
        <p:nvSpPr>
          <p:cNvPr id="137237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F1AB83D-2DC6-47CC-89AC-E695266D1E5B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13723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.uk/imgres?imgurl=http://www.wwwmaldives.com/wp-content/uploads/Emirates_Logo1.jpg&amp;imgrefurl=http://www.wwwmaldives.com/maldives-receives-outstanding-achievement-award-from-emirates.html&amp;h=817&amp;w=1134&amp;sz=176&amp;tbnid=C2SwXP435TChPM:&amp;tbnh=108&amp;tbnw=150&amp;prev=/images?q=emirates+logo&amp;zoom=1&amp;q=emirates+logo&amp;hl=en-GB&amp;usg=__qH6hI6DbnS_uKgIh0C0787R-7X8=&amp;sa=X&amp;ei=a4uoTKnVG5Wj4QaPutScDQ&amp;ved=0CBkQ9QEwAA" TargetMode="External"/><Relationship Id="rId3" Type="http://schemas.openxmlformats.org/officeDocument/2006/relationships/image" Target="../media/image15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mirates.com/" TargetMode="External"/><Relationship Id="rId5" Type="http://schemas.openxmlformats.org/officeDocument/2006/relationships/image" Target="../media/image16.png"/><Relationship Id="rId10" Type="http://schemas.openxmlformats.org/officeDocument/2006/relationships/image" Target="../media/image19.jpeg"/><Relationship Id="rId4" Type="http://schemas.openxmlformats.org/officeDocument/2006/relationships/hyperlink" Target="http://www.arsenal.com/home" TargetMode="External"/><Relationship Id="rId9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hyperlink" Target="http://www.google.gr/imgres?imgurl=http://1.bp.blogspot.com/_WbdGvN4wy98/TIZ05SdfAPI/AAAAAAAAB-Q/i7_icAXugYk/s1600/us_open_logo.jpg&amp;imgrefurl=http://frapesport.blogspot.com/2010/09/us-open.html&amp;h=260&amp;w=332&amp;sz=10&amp;tbnid=0xRDiVYaN_DwdM:&amp;tbnh=93&amp;tbnw=119&amp;prev=/images?q=us+open+logo&amp;zoom=1&amp;q=us+open+logo&amp;hl=el&amp;usg=__LRpVGLmAdeUWytaIQo6Xu3QFL2I=&amp;sa=X&amp;ei=iLywTPmNKoGGswaThNTYBA&amp;ved=0CBcQ9QEwAA" TargetMode="External"/><Relationship Id="rId3" Type="http://schemas.openxmlformats.org/officeDocument/2006/relationships/image" Target="../media/image20.png"/><Relationship Id="rId7" Type="http://schemas.openxmlformats.org/officeDocument/2006/relationships/hyperlink" Target="http://www.google.gr/imgres?imgurl=http://www.topnews.in/files/gillette-logo.gif&amp;imgrefurl=http://www.topnews.in/gillette-ad-featuring-woods-federer-and-henry-named-worst-advert-2008-297658&amp;h=237&amp;w=640&amp;sz=20&amp;tbnid=N7QUqFHqS3k4jM:&amp;tbnh=51&amp;tbnw=137&amp;prev=/images?q=gillette+logo&amp;zoom=1&amp;q=gillette+logo&amp;hl=el&amp;usg=__Q4nbsBuiROcWgr5oMNTD0by1BK8=&amp;sa=X&amp;ei=s7uwTPXoIcyRswbPhYGvDQ&amp;ved=0CBoQ9QEwAA" TargetMode="External"/><Relationship Id="rId12" Type="http://schemas.openxmlformats.org/officeDocument/2006/relationships/image" Target="../media/image2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hyperlink" Target="http://www.google.gr/imgres?imgurl=http://www.sportsnewscaster.com/wp-content/uploads/2010/08/uefa-champions-league-logo.jpg&amp;imgrefurl=http://www.sportsnewscaster.com/updates-uefa-champions-league-draw-results-2010/2043/&amp;h=268&amp;w=300&amp;sz=16&amp;tbnid=z9cAzRImntBC7M:&amp;tbnh=104&amp;tbnw=116&amp;prev=/images?q=uefa+champions+league+logo&amp;zoom=1&amp;q=uefa+champions+league+logo&amp;hl=el&amp;usg=__pnvqXn6lU9i-bc9fL2G5jqb4m9s=&amp;sa=X&amp;ei=ZbywTNLML8nBswaays2yDQ&amp;ved=0CCEQ9QEwAg" TargetMode="External"/><Relationship Id="rId5" Type="http://schemas.openxmlformats.org/officeDocument/2006/relationships/hyperlink" Target="http://www.google.gr/imgres?imgurl=http://www.manywallpapers.com/d/6139/-/david-beckham-2_1024_x_768.jpg&amp;imgrefurl=http://www.manywallpapers.com/male-celebrities-wallpapers/david-beckham/david-beckham-2.html&amp;h=768&amp;w=1024&amp;sz=75&amp;tbnid=IKdV4fIT5k5gGM:&amp;tbnh=113&amp;tbnw=150&amp;prev=/images?q=beckham&amp;zoom=1&amp;q=beckham&amp;hl=el&amp;usg=__xW5VNCO0F5WvojSAP6EdDgKrmos=&amp;sa=X&amp;ei=lruwTPfhPMvEswaUoqG1DQ&amp;ved=0CCsQ9QEwBw" TargetMode="External"/><Relationship Id="rId10" Type="http://schemas.openxmlformats.org/officeDocument/2006/relationships/image" Target="../media/image24.jpeg"/><Relationship Id="rId4" Type="http://schemas.openxmlformats.org/officeDocument/2006/relationships/image" Target="../media/image21.png"/><Relationship Id="rId9" Type="http://schemas.openxmlformats.org/officeDocument/2006/relationships/hyperlink" Target="http://www.google.co.uk/imgres?imgurl=http://kilbourne.ialax.com/upload/kia20logo1.jpg&amp;imgrefurl=http://kilbourne.ialax.com/index.php?section=custom&amp;id=31&amp;h=247&amp;w=400&amp;sz=23&amp;tbnid=KQXNdi5uCZrChM:&amp;tbnh=77&amp;tbnw=124&amp;prev=/images?q=kia+sponsor&amp;zoom=1&amp;q=kia+sponsor&amp;hl=en-GB&amp;usg=__KkkLBFFiyPhjSS65ULh0kaZFOlo=&amp;sa=X&amp;ei=4buwTJbrKIHtOZn--dAF&amp;ved=0CCMQ9QEwAQ" TargetMode="External"/><Relationship Id="rId1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ao.gr/el/" TargetMode="External"/><Relationship Id="rId13" Type="http://schemas.openxmlformats.org/officeDocument/2006/relationships/image" Target="../media/image34.png"/><Relationship Id="rId3" Type="http://schemas.openxmlformats.org/officeDocument/2006/relationships/hyperlink" Target="http://www.google.co.uk/imgres?imgurl=http://www.seeklogo.com/images/O/Olympiakos-logo-0FACCED7C9-seeklogo.com.gif&amp;imgrefurl=http://www.seeklogo.com/tag.html?q=Greece&amp;Page=15&amp;Sort=Download-Asc&amp;h=200&amp;w=200&amp;sz=6&amp;tbnid=t8HUBMIIExmz1M:&amp;tbnh=104&amp;tbnw=104&amp;prev=/images?q=olympiakos+logo&amp;zoom=1&amp;q=olympiakos+logo&amp;hl=en-GB&amp;usg=__yZOgR10581QEjX5M3ZuZz0jjOkc=&amp;sa=X&amp;ei=e46oTM-uH6SR4gb-pJnRDQ&amp;ved=0CCEQ9QEwBA" TargetMode="External"/><Relationship Id="rId7" Type="http://schemas.openxmlformats.org/officeDocument/2006/relationships/image" Target="../media/image30.jpe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11" Type="http://schemas.openxmlformats.org/officeDocument/2006/relationships/image" Target="../media/image32.jpeg"/><Relationship Id="rId5" Type="http://schemas.openxmlformats.org/officeDocument/2006/relationships/hyperlink" Target="http://www.google.co.uk/imgres?imgurl=http://gallery.techarena.in/data/516/vodafone-logo.jpg&amp;imgrefurl=http://gallery.techarena.in/showphoto.php/photo/22283&amp;h=252&amp;w=314&amp;sz=32&amp;tbnid=XYCZzsf94HzizM:&amp;tbnh=94&amp;tbnw=117&amp;prev=/images?q=vodafone+logo&amp;zoom=1&amp;q=vodafone+logo&amp;hl=en&amp;usg=__Jc-DuoeDb7dDUuoKscb4yhmvYx4=&amp;sa=X&amp;ei=jI6oTJXtFoKJ4QaXk7T-DQ&amp;ved=0CBsQ9QEwAQ" TargetMode="External"/><Relationship Id="rId10" Type="http://schemas.openxmlformats.org/officeDocument/2006/relationships/hyperlink" Target="http://www.google.co.uk/imgres?imgurl=http://www.aiesec.org/cms/aiesec/AI/Western%20Europe%20and%20North%20America/GREECE/Organisations/National_Partners/LOGO_COSMOTE.gif&amp;imgrefurl=http://forums.nba-live.com/viewtopic.php?f=94&amp;t=62887&amp;start=150&amp;h=358&amp;w=836&amp;sz=28&amp;tbnid=phJb-4XqP5xGnM:&amp;tbnh=62&amp;tbnw=144&amp;prev=/images?q=cosmote+logo&amp;zoom=1&amp;q=cosmote+logo&amp;hl=en-GB&amp;usg=__shvZjLNrPm0XvKzYNiWVl2dxLGQ=&amp;sa=X&amp;ei=gY-oTLKLF4SU4gbCyoG1DQ&amp;ved=0CBkQ9QEwAA" TargetMode="External"/><Relationship Id="rId4" Type="http://schemas.openxmlformats.org/officeDocument/2006/relationships/image" Target="../media/image28.jpeg"/><Relationship Id="rId9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gr/imgres?imgurl=http://www.moldex3d.com/jla/en/images/stories/Success/Samsung/samsung-logo.jpg&amp;imgrefurl=http://www.moldex3d.com/jla/en/index.php?option=com_content&amp;task=blogcategory&amp;id=93&amp;Itemid=141&amp;h=350&amp;w=1048&amp;sz=18&amp;tbnid=rKGYtoQxBCy1CM:&amp;tbnh=50&amp;tbnw=150&amp;prev=/images?q=samsung+logo&amp;zoom=1&amp;q=samsung+logo&amp;hl=el&amp;usg=__V4E77luyaKlltVtSg8HPrrdco1c=&amp;sa=X&amp;ei=UfyqTOv_FM7Q4wbJ26CFCA&amp;ved=0CBEQ9QEwAg" TargetMode="External"/><Relationship Id="rId13" Type="http://schemas.openxmlformats.org/officeDocument/2006/relationships/image" Target="../media/image42.jpeg"/><Relationship Id="rId3" Type="http://schemas.openxmlformats.org/officeDocument/2006/relationships/hyperlink" Target="http://www.google.gr/imgres?imgurl=http://www.omega-systems.org/OmegaLogo.jpg&amp;imgrefurl=http://www.omega-systems.org/&amp;h=533&amp;w=700&amp;sz=50&amp;tbnid=b_ObfQQRsqBDPM:&amp;tbnh=107&amp;tbnw=140&amp;prev=/images?q=omega+logo&amp;zoom=1&amp;q=omega+logo&amp;hl=el&amp;usg=__xgo_C0V4dJkJGZFDkPPydcZ2jus=&amp;sa=X&amp;ei=BfyqTNrDJ4eg4Qayjr3hBw&amp;ved=0CA0Q9QEwAg" TargetMode="External"/><Relationship Id="rId7" Type="http://schemas.openxmlformats.org/officeDocument/2006/relationships/image" Target="../media/image39.jpeg"/><Relationship Id="rId12" Type="http://schemas.openxmlformats.org/officeDocument/2006/relationships/hyperlink" Target="http://www.google.gr/imgres?imgurl=http://www.top-world-news.com/wp-content/uploads/2009/06/asics_logo_ttht.jpg&amp;imgrefurl=http://www.top-world-news.com/asics-651.html&amp;h=1056&amp;w=2427&amp;sz=220&amp;tbnid=1nc2YfHHpye39M:&amp;tbnh=65&amp;tbnw=150&amp;prev=/images?q=asics+logo&amp;zoom=1&amp;q=asics+logo&amp;hl=el&amp;usg=__rVwXx34kYAihjGetJPOzDh3YAK4=&amp;sa=X&amp;ei=v_yqTNb9LsSA4QaGmYS8CA&amp;ved=0CA4Q9QEwAQ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gr/imgres?imgurl=http://assets.pestaola.gr/img3/samsung-logo.jpg&amp;imgrefurl=http://www.pestaola.gr/samsung-may-post-first-ever-quarterly-loss/&amp;h=328&amp;w=328&amp;sz=24&amp;tbnid=F7KIFto5n-bbeM:&amp;tbnh=118&amp;tbnw=118&amp;prev=/images?q=samsung+logo&amp;zoom=1&amp;q=samsung+logo&amp;hl=el&amp;usg=__fY61Y6R2YffXHWnVEQJG7yW8Ors=&amp;sa=X&amp;ei=UfyqTOv_FM7Q4wbJ26CFCA&amp;ved=0CA0Q9QEwAA" TargetMode="External"/><Relationship Id="rId11" Type="http://schemas.openxmlformats.org/officeDocument/2006/relationships/image" Target="../media/image41.jpeg"/><Relationship Id="rId5" Type="http://schemas.openxmlformats.org/officeDocument/2006/relationships/image" Target="../media/image38.jpeg"/><Relationship Id="rId10" Type="http://schemas.openxmlformats.org/officeDocument/2006/relationships/hyperlink" Target="http://www.google.gr/imgres?imgurl=http://tech-clarity.com/clarityonplm/wp-content/uploads/2009/06/ibm-logo-9209111.jpg&amp;imgrefurl=http://tech-clarity.com/clarityonplm/tag/ibm/&amp;h=216&amp;w=443&amp;sz=28&amp;tbnid=MgM9Z8ph19oT3M:&amp;tbnh=62&amp;tbnw=127&amp;prev=/images?q=IBM+logo&amp;zoom=1&amp;q=IBM+logo&amp;hl=el&amp;usg=__a7C10ESFr-240WkBxehim-2ruEo=&amp;sa=X&amp;ei=iPyqTJThJcWA4QbJqLjyBw&amp;ved=0CAsQ9QEwAQ" TargetMode="External"/><Relationship Id="rId4" Type="http://schemas.openxmlformats.org/officeDocument/2006/relationships/image" Target="../media/image37.jpeg"/><Relationship Id="rId9" Type="http://schemas.openxmlformats.org/officeDocument/2006/relationships/image" Target="../media/image4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hyperlink" Target="../" TargetMode="External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azzetta.gr/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travelpassion.gr/emirates-airlines/534-emirates-airlines-sports-olympiakos.html" TargetMode="External"/><Relationship Id="rId4" Type="http://schemas.openxmlformats.org/officeDocument/2006/relationships/image" Target="../media/image5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reamstime.com/shake-hands-thumb714165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://weblogs.cltv.com/news/local/chicago/Money%20stacks.jpg" TargetMode="External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692150"/>
            <a:ext cx="7272338" cy="711200"/>
          </a:xfrm>
        </p:spPr>
        <p:txBody>
          <a:bodyPr/>
          <a:lstStyle/>
          <a:p>
            <a:r>
              <a:rPr lang="el-GR" sz="5100"/>
              <a:t/>
            </a:r>
            <a:br>
              <a:rPr lang="el-GR" sz="5100"/>
            </a:br>
            <a:endParaRPr lang="en-US" sz="1400"/>
          </a:p>
        </p:txBody>
      </p:sp>
      <p:pic>
        <p:nvPicPr>
          <p:cNvPr id="318467" name="Picture 3" descr="iStock_000000421580Medi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3463"/>
            <a:ext cx="9144000" cy="3284537"/>
          </a:xfrm>
          <a:prstGeom prst="rect">
            <a:avLst/>
          </a:prstGeom>
          <a:noFill/>
        </p:spPr>
      </p:pic>
      <p:sp>
        <p:nvSpPr>
          <p:cNvPr id="3184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07319" y="1700808"/>
            <a:ext cx="6400800" cy="2133600"/>
          </a:xfrm>
        </p:spPr>
        <p:txBody>
          <a:bodyPr/>
          <a:lstStyle/>
          <a:p>
            <a:r>
              <a:rPr lang="el-GR" sz="3200" dirty="0" smtClean="0">
                <a:solidFill>
                  <a:srgbClr val="FF6600"/>
                </a:solidFill>
              </a:rPr>
              <a:t>Εξεύρεση Πόρων: Χορηγία</a:t>
            </a:r>
            <a:r>
              <a:rPr lang="el-GR" sz="1800" dirty="0">
                <a:solidFill>
                  <a:srgbClr val="FF6600"/>
                </a:solidFill>
              </a:rPr>
              <a:t/>
            </a:r>
            <a:br>
              <a:rPr lang="el-GR" sz="1800" dirty="0">
                <a:solidFill>
                  <a:srgbClr val="FF6600"/>
                </a:solidFill>
              </a:rPr>
            </a:br>
            <a:r>
              <a:rPr lang="el-GR" sz="2000" dirty="0">
                <a:solidFill>
                  <a:srgbClr val="FF6600"/>
                </a:solidFill>
              </a:rPr>
              <a:t>Κ. Αλεξανδρής, </a:t>
            </a:r>
            <a:r>
              <a:rPr lang="en-US" sz="2000" dirty="0">
                <a:solidFill>
                  <a:srgbClr val="FF6600"/>
                </a:solidFill>
              </a:rPr>
              <a:t>PhD</a:t>
            </a:r>
            <a:endParaRPr lang="el-GR" sz="2000" dirty="0">
              <a:solidFill>
                <a:srgbClr val="FF6600"/>
              </a:solidFill>
            </a:endParaRPr>
          </a:p>
          <a:p>
            <a:r>
              <a:rPr lang="en-US" sz="1600" dirty="0">
                <a:solidFill>
                  <a:srgbClr val="FF6600"/>
                </a:solidFill>
              </a:rPr>
              <a:t>E-mail: kalexand@phed.auth.gr</a:t>
            </a:r>
          </a:p>
          <a:p>
            <a:endParaRPr lang="en-US" sz="1600" dirty="0">
              <a:solidFill>
                <a:srgbClr val="FF6600"/>
              </a:solidFill>
            </a:endParaRPr>
          </a:p>
        </p:txBody>
      </p:sp>
      <p:pic>
        <p:nvPicPr>
          <p:cNvPr id="5" name="Picture 4" descr="http://www.itf-taekwondo.gr/images/style/head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83" y="44848"/>
            <a:ext cx="9174163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r>
              <a:rPr lang="el-GR"/>
              <a:t>Λόγοι Ανάπτυξης της Χορηγίας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4751387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l-GR"/>
          </a:p>
          <a:p>
            <a:pPr>
              <a:buFont typeface="Wingdings" pitchFamily="2" charset="2"/>
              <a:buNone/>
            </a:pPr>
            <a:endParaRPr lang="el-GR"/>
          </a:p>
          <a:p>
            <a:pPr>
              <a:buFont typeface="Wingdings" pitchFamily="2" charset="2"/>
              <a:buNone/>
            </a:pPr>
            <a:r>
              <a:rPr lang="el-GR">
                <a:solidFill>
                  <a:srgbClr val="FDF54F"/>
                </a:solidFill>
              </a:rPr>
              <a:t>1. Ο κορεσμός από τις διαφημίσεις</a:t>
            </a:r>
            <a:r>
              <a:rPr lang="el-GR"/>
              <a:t> </a:t>
            </a:r>
            <a:r>
              <a:rPr lang="en-US">
                <a:solidFill>
                  <a:srgbClr val="FF0000"/>
                </a:solidFill>
              </a:rPr>
              <a:t>(clatter)</a:t>
            </a:r>
            <a:endParaRPr lang="el-GR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Λόγοι Ανάπτυξης της Χορηγίας</a:t>
            </a:r>
          </a:p>
        </p:txBody>
      </p:sp>
      <p:sp>
        <p:nvSpPr>
          <p:cNvPr id="2426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l-GR" sz="2800">
                <a:solidFill>
                  <a:srgbClr val="FDF54F"/>
                </a:solidFill>
              </a:rPr>
              <a:t>2. Η αύξηση της κάλυψης αθλητικών και πολιτιστικών γεγονότων από τα ΜΜΕ και η δημιουργία συνδρομητικών και καλωδιακών καναλιών</a:t>
            </a:r>
            <a:endParaRPr lang="el-GR" sz="2800"/>
          </a:p>
          <a:p>
            <a:endParaRPr lang="el-GR" sz="2800"/>
          </a:p>
        </p:txBody>
      </p:sp>
      <p:sp>
        <p:nvSpPr>
          <p:cNvPr id="242693" name="Rectangle 5"/>
          <p:cNvSpPr>
            <a:spLocks noChangeArrowheads="1"/>
          </p:cNvSpPr>
          <p:nvPr/>
        </p:nvSpPr>
        <p:spPr bwMode="auto">
          <a:xfrm>
            <a:off x="0" y="2128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l-GR"/>
          </a:p>
        </p:txBody>
      </p:sp>
      <p:graphicFrame>
        <p:nvGraphicFramePr>
          <p:cNvPr id="242692" name="Object 4"/>
          <p:cNvGraphicFramePr>
            <a:graphicFrameLocks noChangeAspect="1"/>
          </p:cNvGraphicFramePr>
          <p:nvPr/>
        </p:nvGraphicFramePr>
        <p:xfrm>
          <a:off x="5364163" y="2708275"/>
          <a:ext cx="3467100" cy="260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705" name="Διαφάνεια" r:id="rId4" imgW="4543425" imgH="3400425" progId="PowerPoint.Slide.8">
                  <p:embed/>
                </p:oleObj>
              </mc:Choice>
              <mc:Fallback>
                <p:oleObj name="Διαφάνεια" r:id="rId4" imgW="4543425" imgH="3400425" progId="PowerPoint.Slide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163" y="2708275"/>
                        <a:ext cx="3467100" cy="2600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2694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1258888" y="6021388"/>
          <a:ext cx="69850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706" name="Εικόνα bitmap" r:id="rId6" imgW="8495238" imgH="628571" progId="PBrush">
                  <p:embed/>
                </p:oleObj>
              </mc:Choice>
              <mc:Fallback>
                <p:oleObj name="Εικόνα bitmap" r:id="rId6" imgW="8495238" imgH="628571" progId="PBrush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6021388"/>
                        <a:ext cx="6985000" cy="517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r>
              <a:rPr lang="el-GR"/>
              <a:t>Λόγοι Ανάπτυξης της Χορηγίας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00213"/>
            <a:ext cx="4691063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r>
              <a:rPr lang="el-GR">
                <a:solidFill>
                  <a:srgbClr val="FDF54F"/>
                </a:solidFill>
              </a:rPr>
              <a:t>3. Αυξημένη αποτελεσματικότητα</a:t>
            </a:r>
          </a:p>
          <a:p>
            <a:endParaRPr lang="el-GR">
              <a:solidFill>
                <a:srgbClr val="FDF54F"/>
              </a:solidFill>
            </a:endParaRPr>
          </a:p>
          <a:p>
            <a:endParaRPr lang="el-GR"/>
          </a:p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Λόγοι Ανάπτυξης της Χορηγίας</a:t>
            </a:r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619625" cy="4530725"/>
          </a:xfrm>
        </p:spPr>
        <p:txBody>
          <a:bodyPr/>
          <a:lstStyle/>
          <a:p>
            <a:endParaRPr lang="el-GR"/>
          </a:p>
          <a:p>
            <a:pPr>
              <a:buFont typeface="Wingdings" pitchFamily="2" charset="2"/>
              <a:buNone/>
            </a:pPr>
            <a:r>
              <a:rPr lang="el-GR">
                <a:solidFill>
                  <a:srgbClr val="FDF54F"/>
                </a:solidFill>
              </a:rPr>
              <a:t>4. Η αποδοχή της χορηγίας από το κοινό (</a:t>
            </a:r>
            <a:r>
              <a:rPr lang="en-US">
                <a:solidFill>
                  <a:srgbClr val="FDF54F"/>
                </a:solidFill>
              </a:rPr>
              <a:t>goodwill)</a:t>
            </a:r>
          </a:p>
          <a:p>
            <a:endParaRPr lang="el-GR">
              <a:solidFill>
                <a:srgbClr val="FDF54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Λόγοι Ανάπτυξης της Χορηγίας</a:t>
            </a:r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691063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l-GR"/>
          </a:p>
          <a:p>
            <a:pPr>
              <a:buFont typeface="Wingdings" pitchFamily="2" charset="2"/>
              <a:buNone/>
            </a:pPr>
            <a:r>
              <a:rPr lang="el-GR">
                <a:solidFill>
                  <a:srgbClr val="FDF54F"/>
                </a:solidFill>
              </a:rPr>
              <a:t>5. Η δυνατότητα προσέγγισης συγκεκριμένων ομάδων του πληθυσμού</a:t>
            </a:r>
          </a:p>
          <a:p>
            <a:endParaRPr lang="el-GR">
              <a:solidFill>
                <a:srgbClr val="FDF54F"/>
              </a:solidFill>
            </a:endParaRPr>
          </a:p>
        </p:txBody>
      </p:sp>
      <p:pic>
        <p:nvPicPr>
          <p:cNvPr id="244741" name="Picture 5" descr="drasi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1989138"/>
            <a:ext cx="2836862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4742" name="Picture 6" descr="drasi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4149725"/>
            <a:ext cx="2836862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Στόχοι της Χορηγίας</a:t>
            </a:r>
          </a:p>
        </p:txBody>
      </p:sp>
      <p:sp>
        <p:nvSpPr>
          <p:cNvPr id="160776" name="Text Box 8"/>
          <p:cNvSpPr txBox="1">
            <a:spLocks noChangeArrowheads="1"/>
          </p:cNvSpPr>
          <p:nvPr/>
        </p:nvSpPr>
        <p:spPr bwMode="auto">
          <a:xfrm>
            <a:off x="1116013" y="2781300"/>
            <a:ext cx="6840537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sz="4400">
                <a:solidFill>
                  <a:srgbClr val="FF0000"/>
                </a:solidFill>
              </a:rPr>
              <a:t>Τι Προσδοκούν οι Χορηγοί από τις Χορηγίες;</a:t>
            </a:r>
            <a:r>
              <a:rPr lang="el-GR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Στόχοι της Χορηγίας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None/>
            </a:pPr>
            <a:endParaRPr lang="en-US"/>
          </a:p>
          <a:p>
            <a:pPr marL="609600" indent="-609600" algn="ctr">
              <a:buFont typeface="Wingdings" pitchFamily="2" charset="2"/>
              <a:buNone/>
            </a:pPr>
            <a:r>
              <a:rPr lang="el-GR">
                <a:solidFill>
                  <a:srgbClr val="BEFB51"/>
                </a:solidFill>
              </a:rPr>
              <a:t>1. Αυξημένη αναγνωρισιμότητα τ</a:t>
            </a:r>
            <a:r>
              <a:rPr lang="en-US">
                <a:solidFill>
                  <a:srgbClr val="BEFB51"/>
                </a:solidFill>
              </a:rPr>
              <a:t>o</a:t>
            </a:r>
            <a:r>
              <a:rPr lang="el-GR">
                <a:solidFill>
                  <a:srgbClr val="BEFB51"/>
                </a:solidFill>
              </a:rPr>
              <a:t>υ </a:t>
            </a:r>
            <a:r>
              <a:rPr lang="en-US">
                <a:solidFill>
                  <a:srgbClr val="BEFB51"/>
                </a:solidFill>
              </a:rPr>
              <a:t>Brand</a:t>
            </a:r>
            <a:endParaRPr lang="el-GR">
              <a:solidFill>
                <a:srgbClr val="BEFB51"/>
              </a:solidFill>
            </a:endParaRPr>
          </a:p>
          <a:p>
            <a:pPr marL="609600" indent="-609600" algn="ctr">
              <a:buFont typeface="Wingdings" pitchFamily="2" charset="2"/>
              <a:buNone/>
            </a:pPr>
            <a:r>
              <a:rPr lang="el-GR">
                <a:solidFill>
                  <a:srgbClr val="BEFB51"/>
                </a:solidFill>
              </a:rPr>
              <a:t>και των προϊόντων</a:t>
            </a:r>
            <a:r>
              <a:rPr lang="en-US">
                <a:solidFill>
                  <a:srgbClr val="BEFB51"/>
                </a:solidFill>
              </a:rPr>
              <a:t> (Awareness)</a:t>
            </a:r>
          </a:p>
          <a:p>
            <a:pPr marL="609600" indent="-609600" algn="ctr">
              <a:buFont typeface="Wingdings" pitchFamily="2" charset="2"/>
              <a:buNone/>
            </a:pPr>
            <a:endParaRPr lang="en-US">
              <a:solidFill>
                <a:srgbClr val="BEFB51"/>
              </a:solidFill>
            </a:endParaRPr>
          </a:p>
          <a:p>
            <a:pPr marL="609600" indent="-609600" algn="ctr">
              <a:buFont typeface="Wingdings" pitchFamily="2" charset="2"/>
              <a:buNone/>
            </a:pPr>
            <a:endParaRPr lang="en-US">
              <a:solidFill>
                <a:srgbClr val="BEFB51"/>
              </a:solidFill>
            </a:endParaRPr>
          </a:p>
          <a:p>
            <a:pPr marL="609600" indent="-609600" algn="ctr">
              <a:buFont typeface="Wingdings" pitchFamily="2" charset="2"/>
              <a:buNone/>
            </a:pPr>
            <a:r>
              <a:rPr lang="el-GR"/>
              <a:t>Αναγνωρισμένα </a:t>
            </a:r>
            <a:r>
              <a:rPr lang="en-US"/>
              <a:t>Brands vs. </a:t>
            </a:r>
            <a:r>
              <a:rPr lang="el-GR"/>
              <a:t>Νέα </a:t>
            </a:r>
            <a:r>
              <a:rPr lang="en-US"/>
              <a:t>Brands</a:t>
            </a:r>
            <a:endParaRPr lang="el-GR"/>
          </a:p>
          <a:p>
            <a:pPr marL="609600" indent="-609600"/>
            <a:endParaRPr lang="en-US"/>
          </a:p>
          <a:p>
            <a:pPr marL="609600" indent="-609600"/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Παραδείγματα</a:t>
            </a:r>
          </a:p>
        </p:txBody>
      </p:sp>
      <p:pic>
        <p:nvPicPr>
          <p:cNvPr id="167941" name="Picture 5" descr="Stadium Tours - Visit the home of Football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41663"/>
            <a:ext cx="4857750" cy="1733550"/>
          </a:xfrm>
          <a:prstGeom prst="rect">
            <a:avLst/>
          </a:prstGeom>
          <a:noFill/>
        </p:spPr>
      </p:pic>
      <p:sp>
        <p:nvSpPr>
          <p:cNvPr id="167942" name="Rectangle 6"/>
          <p:cNvSpPr>
            <a:spLocks noChangeArrowheads="1"/>
          </p:cNvSpPr>
          <p:nvPr/>
        </p:nvSpPr>
        <p:spPr bwMode="auto">
          <a:xfrm>
            <a:off x="468313" y="5229225"/>
            <a:ext cx="3670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400"/>
              <a:t>Emirates Stadium </a:t>
            </a:r>
          </a:p>
        </p:txBody>
      </p:sp>
      <p:pic>
        <p:nvPicPr>
          <p:cNvPr id="167945" name="Picture 9" descr="Arsenal.com 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1484313"/>
            <a:ext cx="1425575" cy="1655762"/>
          </a:xfrm>
          <a:prstGeom prst="rect">
            <a:avLst/>
          </a:prstGeom>
          <a:noFill/>
        </p:spPr>
      </p:pic>
      <p:pic>
        <p:nvPicPr>
          <p:cNvPr id="167947" name="Picture 11" descr="Emirates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91025" y="3305175"/>
            <a:ext cx="361950" cy="247650"/>
          </a:xfrm>
          <a:prstGeom prst="rect">
            <a:avLst/>
          </a:prstGeom>
          <a:noFill/>
        </p:spPr>
      </p:pic>
      <p:pic>
        <p:nvPicPr>
          <p:cNvPr id="167949" name="Picture 13" descr="Emirates_Logo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51050" y="1700213"/>
            <a:ext cx="1814513" cy="1311275"/>
          </a:xfrm>
          <a:prstGeom prst="rect">
            <a:avLst/>
          </a:prstGeom>
          <a:noFill/>
        </p:spPr>
      </p:pic>
      <p:pic>
        <p:nvPicPr>
          <p:cNvPr id="167950" name="Picture 14" descr="K87a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99088" y="2708275"/>
            <a:ext cx="3744912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Στόχοι της Χορηγίας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989138"/>
            <a:ext cx="4392613" cy="39973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l-GR">
                <a:solidFill>
                  <a:srgbClr val="BEFB51"/>
                </a:solidFill>
              </a:rPr>
              <a:t>2. Αυξημένη δημοσιότητα (</a:t>
            </a:r>
            <a:r>
              <a:rPr lang="en-US">
                <a:solidFill>
                  <a:srgbClr val="BEFB51"/>
                </a:solidFill>
              </a:rPr>
              <a:t>Publicity)</a:t>
            </a:r>
            <a:endParaRPr lang="el-GR">
              <a:solidFill>
                <a:srgbClr val="BEFB5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Στόχοι της Χορηγίας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00213"/>
            <a:ext cx="82296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l-GR">
                <a:solidFill>
                  <a:srgbClr val="BEFB51"/>
                </a:solidFill>
                <a:effectLst/>
              </a:rPr>
              <a:t>3. Ανάπτυξη εταιρικής εικόνας </a:t>
            </a:r>
          </a:p>
          <a:p>
            <a:pPr>
              <a:buFont typeface="Wingdings" pitchFamily="2" charset="2"/>
              <a:buNone/>
            </a:pPr>
            <a:r>
              <a:rPr lang="el-GR">
                <a:effectLst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el-GR">
                <a:effectLst/>
              </a:rPr>
              <a:t>  </a:t>
            </a:r>
            <a:r>
              <a:rPr lang="en-US">
                <a:effectLst/>
              </a:rPr>
              <a:t>Image</a:t>
            </a:r>
            <a:r>
              <a:rPr lang="el-GR">
                <a:effectLst/>
              </a:rPr>
              <a:t> / πρεστιζ</a:t>
            </a:r>
          </a:p>
          <a:p>
            <a:pPr>
              <a:buFont typeface="Wingdings" pitchFamily="2" charset="2"/>
              <a:buChar char="Ø"/>
            </a:pPr>
            <a:r>
              <a:rPr lang="el-GR">
                <a:effectLst/>
              </a:rPr>
              <a:t>Σύνδεση με γεγονότα (κύρους)</a:t>
            </a:r>
          </a:p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Θεματικές Ενότητες</a:t>
            </a:r>
          </a:p>
        </p:txBody>
      </p:sp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28775"/>
            <a:ext cx="8229600" cy="3954463"/>
          </a:xfrm>
        </p:spPr>
        <p:txBody>
          <a:bodyPr/>
          <a:lstStyle/>
          <a:p>
            <a:r>
              <a:rPr lang="en-US"/>
              <a:t> </a:t>
            </a:r>
            <a:r>
              <a:rPr lang="el-GR"/>
              <a:t>Λόγοι Ανάπτυξης της Χορηγίας</a:t>
            </a:r>
          </a:p>
          <a:p>
            <a:endParaRPr lang="el-GR"/>
          </a:p>
          <a:p>
            <a:r>
              <a:rPr lang="en-US"/>
              <a:t> </a:t>
            </a:r>
            <a:r>
              <a:rPr lang="el-GR"/>
              <a:t>Στόχοι της Χορηγίας</a:t>
            </a:r>
          </a:p>
          <a:p>
            <a:pPr>
              <a:buFont typeface="Wingdings" pitchFamily="2" charset="2"/>
              <a:buNone/>
            </a:pPr>
            <a:endParaRPr lang="el-GR"/>
          </a:p>
          <a:p>
            <a:r>
              <a:rPr lang="en-US"/>
              <a:t> </a:t>
            </a:r>
            <a:r>
              <a:rPr lang="el-GR"/>
              <a:t>Εκτιμήσεις για την Επιλογή του </a:t>
            </a:r>
            <a:endParaRPr lang="en-US"/>
          </a:p>
          <a:p>
            <a:pPr>
              <a:buFont typeface="Wingdings" pitchFamily="2" charset="2"/>
              <a:buNone/>
            </a:pPr>
            <a:r>
              <a:rPr lang="en-US"/>
              <a:t>   </a:t>
            </a:r>
            <a:r>
              <a:rPr lang="el-GR"/>
              <a:t>Χορηγούμενου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796" name="Picture 4" descr="logo_io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620713"/>
            <a:ext cx="2089150" cy="1201737"/>
          </a:xfrm>
          <a:prstGeom prst="rect">
            <a:avLst/>
          </a:prstGeom>
          <a:noFill/>
        </p:spPr>
      </p:pic>
      <p:pic>
        <p:nvPicPr>
          <p:cNvPr id="289797" name="Picture 5" descr="hyunda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2060575"/>
            <a:ext cx="2089150" cy="1235075"/>
          </a:xfrm>
          <a:prstGeom prst="rect">
            <a:avLst/>
          </a:prstGeom>
          <a:noFill/>
        </p:spPr>
      </p:pic>
      <p:pic>
        <p:nvPicPr>
          <p:cNvPr id="289800" name="Picture 8" descr="david-beckham-2_1024_x_768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1863" y="836613"/>
            <a:ext cx="2559050" cy="1924050"/>
          </a:xfrm>
          <a:prstGeom prst="rect">
            <a:avLst/>
          </a:prstGeom>
          <a:noFill/>
        </p:spPr>
      </p:pic>
      <p:pic>
        <p:nvPicPr>
          <p:cNvPr id="289802" name="Picture 10" descr="gillette-logo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1863" y="2924175"/>
            <a:ext cx="2592387" cy="963613"/>
          </a:xfrm>
          <a:prstGeom prst="rect">
            <a:avLst/>
          </a:prstGeom>
          <a:noFill/>
        </p:spPr>
      </p:pic>
      <p:pic>
        <p:nvPicPr>
          <p:cNvPr id="289804" name="Picture 12" descr="kia20logo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63938" y="3860800"/>
            <a:ext cx="1727200" cy="1069975"/>
          </a:xfrm>
          <a:prstGeom prst="rect">
            <a:avLst/>
          </a:prstGeom>
          <a:noFill/>
        </p:spPr>
      </p:pic>
      <p:pic>
        <p:nvPicPr>
          <p:cNvPr id="289806" name="Picture 14" descr="uefa-champions-league-logo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987675" y="5229225"/>
            <a:ext cx="1223963" cy="1095375"/>
          </a:xfrm>
          <a:prstGeom prst="rect">
            <a:avLst/>
          </a:prstGeom>
          <a:noFill/>
        </p:spPr>
      </p:pic>
      <p:pic>
        <p:nvPicPr>
          <p:cNvPr id="289808" name="Picture 16" descr="us_open_logo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716463" y="5373688"/>
            <a:ext cx="1223962" cy="958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Στόχοι της Χορηγίας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122863" cy="4530725"/>
          </a:xfrm>
        </p:spPr>
        <p:txBody>
          <a:bodyPr/>
          <a:lstStyle/>
          <a:p>
            <a:pPr marL="609600" indent="-609600">
              <a:buClr>
                <a:srgbClr val="FAEA52"/>
              </a:buClr>
              <a:buFont typeface="Wingdings" pitchFamily="2" charset="2"/>
              <a:buNone/>
            </a:pPr>
            <a:r>
              <a:rPr lang="el-GR">
                <a:solidFill>
                  <a:srgbClr val="BEFB51"/>
                </a:solidFill>
                <a:effectLst/>
              </a:rPr>
              <a:t>4. Διείσδυση σε Νέες Αγορές – Ομάδες Στόχου</a:t>
            </a:r>
          </a:p>
          <a:p>
            <a:pPr marL="609600" indent="-609600"/>
            <a:endParaRPr lang="el-GR">
              <a:solidFill>
                <a:srgbClr val="BEFB51"/>
              </a:solidFill>
              <a:effectLst/>
            </a:endParaRPr>
          </a:p>
          <a:p>
            <a:pPr marL="609600" indent="-609600"/>
            <a:r>
              <a:rPr lang="el-GR">
                <a:effectLst/>
              </a:rPr>
              <a:t>Καλλιτεχνικές Εκδηλώσεις</a:t>
            </a:r>
          </a:p>
          <a:p>
            <a:pPr marL="609600" indent="-609600"/>
            <a:r>
              <a:rPr lang="el-GR">
                <a:effectLst/>
              </a:rPr>
              <a:t>Διεθνής Αγορές</a:t>
            </a:r>
          </a:p>
          <a:p>
            <a:pPr marL="609600" indent="-609600"/>
            <a:r>
              <a:rPr lang="el-GR">
                <a:effectLst/>
              </a:rPr>
              <a:t>Εντοπισμένο Κοινό</a:t>
            </a:r>
            <a:endParaRPr lang="el-GR"/>
          </a:p>
        </p:txBody>
      </p:sp>
      <p:pic>
        <p:nvPicPr>
          <p:cNvPr id="176132" name="Picture 4" descr="Yao_bas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2205038"/>
            <a:ext cx="283845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Στόχοι της Χορηγίας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l-GR">
                <a:solidFill>
                  <a:srgbClr val="BEFB51"/>
                </a:solidFill>
                <a:effectLst/>
              </a:rPr>
              <a:t>5. Ανάπτυξη </a:t>
            </a:r>
            <a:r>
              <a:rPr lang="en-US">
                <a:solidFill>
                  <a:srgbClr val="BEFB51"/>
                </a:solidFill>
                <a:effectLst/>
              </a:rPr>
              <a:t>Co-branding </a:t>
            </a:r>
            <a:r>
              <a:rPr lang="el-GR">
                <a:solidFill>
                  <a:srgbClr val="BEFB51"/>
                </a:solidFill>
                <a:effectLst/>
              </a:rPr>
              <a:t>Προϊόντων</a:t>
            </a:r>
            <a:endParaRPr lang="en-US">
              <a:solidFill>
                <a:srgbClr val="BEFB51"/>
              </a:solidFill>
              <a:effectLst/>
            </a:endParaRPr>
          </a:p>
        </p:txBody>
      </p:sp>
      <p:pic>
        <p:nvPicPr>
          <p:cNvPr id="178181" name="Picture 5" descr="Olympiakos-logo-0FACCED7C9-seeklogo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2565400"/>
            <a:ext cx="895350" cy="895350"/>
          </a:xfrm>
          <a:prstGeom prst="rect">
            <a:avLst/>
          </a:prstGeom>
          <a:noFill/>
        </p:spPr>
      </p:pic>
      <p:pic>
        <p:nvPicPr>
          <p:cNvPr id="178183" name="Picture 7" descr="vodafone-log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2275" y="2565400"/>
            <a:ext cx="1114425" cy="895350"/>
          </a:xfrm>
          <a:prstGeom prst="rect">
            <a:avLst/>
          </a:prstGeom>
          <a:noFill/>
        </p:spPr>
      </p:pic>
      <p:pic>
        <p:nvPicPr>
          <p:cNvPr id="178185" name="Picture 9" descr="sponsors_off0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4076700"/>
            <a:ext cx="3240088" cy="1439863"/>
          </a:xfrm>
          <a:prstGeom prst="rect">
            <a:avLst/>
          </a:prstGeom>
          <a:noFill/>
        </p:spPr>
      </p:pic>
      <p:pic>
        <p:nvPicPr>
          <p:cNvPr id="178189" name="Picture 13" descr="PAO">
            <a:hlinkClick r:id="rId8" tooltip="Homepage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86375" y="2565400"/>
            <a:ext cx="3857625" cy="981075"/>
          </a:xfrm>
          <a:prstGeom prst="rect">
            <a:avLst/>
          </a:prstGeom>
          <a:noFill/>
        </p:spPr>
      </p:pic>
      <p:pic>
        <p:nvPicPr>
          <p:cNvPr id="178191" name="Picture 15" descr="LOGO_COSMOTE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88125" y="3500438"/>
            <a:ext cx="1371600" cy="590550"/>
          </a:xfrm>
          <a:prstGeom prst="rect">
            <a:avLst/>
          </a:prstGeom>
          <a:noFill/>
        </p:spPr>
      </p:pic>
      <p:pic>
        <p:nvPicPr>
          <p:cNvPr id="178192" name="Picture 1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643438" y="5157788"/>
            <a:ext cx="1871662" cy="1223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78193" name="Picture 1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59563" y="5157788"/>
            <a:ext cx="1727200" cy="1223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Στόχοι της Χορηγίας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l-GR">
                <a:solidFill>
                  <a:srgbClr val="BEFB51"/>
                </a:solidFill>
                <a:effectLst/>
              </a:rPr>
              <a:t>6. Βελτίωση της εικόνας της εταιρείας στην κοινωνία </a:t>
            </a:r>
            <a:endParaRPr lang="en-US">
              <a:solidFill>
                <a:srgbClr val="BEFB51"/>
              </a:solidFill>
              <a:effectLst/>
            </a:endParaRPr>
          </a:p>
          <a:p>
            <a:pPr>
              <a:buFont typeface="Wingdings" pitchFamily="2" charset="2"/>
              <a:buChar char="Ø"/>
            </a:pPr>
            <a:r>
              <a:rPr lang="el-GR">
                <a:effectLst/>
              </a:rPr>
              <a:t>Προγράμματα Εταιρικής Κοινωνικής Ευθύνης</a:t>
            </a:r>
          </a:p>
          <a:p>
            <a:endParaRPr lang="el-GR">
              <a:effectLst/>
            </a:endParaRPr>
          </a:p>
        </p:txBody>
      </p:sp>
      <p:pic>
        <p:nvPicPr>
          <p:cNvPr id="180228" name="Picture 4" descr="Alpha_sp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4149725"/>
            <a:ext cx="2933700" cy="205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0230" name="Picture 6" descr="OPAPNew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3819525"/>
            <a:ext cx="2524125" cy="3038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Στόχοι της Χορηγίας</a:t>
            </a:r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609975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>
                <a:solidFill>
                  <a:srgbClr val="BEFB51"/>
                </a:solidFill>
              </a:rPr>
              <a:t>7. </a:t>
            </a:r>
            <a:r>
              <a:rPr lang="el-GR" sz="2400">
                <a:solidFill>
                  <a:srgbClr val="BEFB51"/>
                </a:solidFill>
              </a:rPr>
              <a:t>Γνωστοποίηση της Τεχνολογίας τους</a:t>
            </a:r>
            <a:endParaRPr lang="en-US" sz="2400">
              <a:solidFill>
                <a:srgbClr val="BEFB51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>
              <a:solidFill>
                <a:srgbClr val="BEFB51"/>
              </a:solidFill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l-GR" sz="2400"/>
              <a:t>Συνέδρια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l-GR" sz="2400"/>
              <a:t>Διοργανώσεις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l-GR" sz="2400"/>
              <a:t>Σχολεία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l-GR" sz="2400"/>
              <a:t>Εγκαταστάσεις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l-GR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l-GR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 </a:t>
            </a:r>
            <a:endParaRPr lang="el-GR" sz="2400"/>
          </a:p>
        </p:txBody>
      </p:sp>
      <p:pic>
        <p:nvPicPr>
          <p:cNvPr id="249861" name="Picture 5" descr="OmegaLogo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9925" y="2133600"/>
            <a:ext cx="1800225" cy="1439863"/>
          </a:xfrm>
          <a:prstGeom prst="rect">
            <a:avLst/>
          </a:prstGeom>
          <a:noFill/>
        </p:spPr>
      </p:pic>
      <p:pic>
        <p:nvPicPr>
          <p:cNvPr id="249863" name="Picture 7" descr="172x90_teaser_speedladies_hom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538" y="2205038"/>
            <a:ext cx="2214562" cy="1360487"/>
          </a:xfrm>
          <a:prstGeom prst="rect">
            <a:avLst/>
          </a:prstGeom>
          <a:noFill/>
        </p:spPr>
      </p:pic>
      <p:pic>
        <p:nvPicPr>
          <p:cNvPr id="249865" name="Picture 9" descr="samsung-logo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8275" y="46038"/>
            <a:ext cx="895350" cy="895350"/>
          </a:xfrm>
          <a:prstGeom prst="rect">
            <a:avLst/>
          </a:prstGeom>
          <a:noFill/>
        </p:spPr>
      </p:pic>
      <p:pic>
        <p:nvPicPr>
          <p:cNvPr id="249867" name="Picture 11" descr="samsung-logo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84663" y="4076700"/>
            <a:ext cx="2427287" cy="814388"/>
          </a:xfrm>
          <a:prstGeom prst="rect">
            <a:avLst/>
          </a:prstGeom>
          <a:noFill/>
        </p:spPr>
      </p:pic>
      <p:pic>
        <p:nvPicPr>
          <p:cNvPr id="249869" name="Picture 13" descr="ibm-logo-920911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19925" y="4076700"/>
            <a:ext cx="1582738" cy="771525"/>
          </a:xfrm>
          <a:prstGeom prst="rect">
            <a:avLst/>
          </a:prstGeom>
          <a:noFill/>
        </p:spPr>
      </p:pic>
      <p:pic>
        <p:nvPicPr>
          <p:cNvPr id="249871" name="Picture 15" descr="asics_logo_ttht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795963" y="5445125"/>
            <a:ext cx="2085975" cy="911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r>
              <a:rPr lang="el-GR"/>
              <a:t>Στόχοι της Χορηγίας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l-GR">
              <a:effectLst/>
            </a:endParaRPr>
          </a:p>
          <a:p>
            <a:pPr>
              <a:buFont typeface="Wingdings" pitchFamily="2" charset="2"/>
              <a:buNone/>
            </a:pPr>
            <a:r>
              <a:rPr lang="el-GR">
                <a:solidFill>
                  <a:srgbClr val="BEFB51"/>
                </a:solidFill>
                <a:effectLst/>
              </a:rPr>
              <a:t>7. Αυξημένες Πωλήσεις / Αυξημένα Κέρδη</a:t>
            </a:r>
          </a:p>
          <a:p>
            <a:endParaRPr lang="el-GR">
              <a:solidFill>
                <a:srgbClr val="BEFB51"/>
              </a:solidFill>
              <a:effectLst/>
            </a:endParaRPr>
          </a:p>
          <a:p>
            <a:endParaRPr lang="el-GR">
              <a:solidFill>
                <a:srgbClr val="BEFB51"/>
              </a:solidFill>
              <a:effectLst/>
            </a:endParaRPr>
          </a:p>
          <a:p>
            <a:r>
              <a:rPr lang="el-GR">
                <a:effectLst/>
              </a:rPr>
              <a:t>Τελικός Στόχος </a:t>
            </a:r>
          </a:p>
          <a:p>
            <a:endParaRPr lang="el-GR"/>
          </a:p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4" name="Rectangle 4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l-GR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Παραδείγματα</a:t>
            </a:r>
          </a:p>
        </p:txBody>
      </p:sp>
      <p:sp>
        <p:nvSpPr>
          <p:cNvPr id="163845" name="Rectangle 5"/>
          <p:cNvSpPr>
            <a:spLocks noChangeArrowheads="1"/>
          </p:cNvSpPr>
          <p:nvPr/>
        </p:nvSpPr>
        <p:spPr bwMode="auto">
          <a:xfrm>
            <a:off x="468313" y="1773238"/>
            <a:ext cx="4535487" cy="438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l-GR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ΠΑΕ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endParaRPr lang="el-GR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KAE A1</a:t>
            </a:r>
            <a:endParaRPr lang="el-GR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endParaRPr lang="el-GR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Basketball</a:t>
            </a:r>
            <a:r>
              <a:rPr lang="el-GR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All-Star</a:t>
            </a:r>
            <a:r>
              <a:rPr lang="el-GR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Game</a:t>
            </a:r>
            <a:endParaRPr lang="el-GR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endParaRPr lang="el-GR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Snowboard</a:t>
            </a:r>
            <a:r>
              <a:rPr lang="el-GR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Event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endParaRPr lang="el-GR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l-GR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Φεστιβάλ Παραδοσιακών Χορών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l-GR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3846" name="Rectangle 6"/>
          <p:cNvSpPr>
            <a:spLocks noChangeArrowheads="1"/>
          </p:cNvSpPr>
          <p:nvPr/>
        </p:nvSpPr>
        <p:spPr bwMode="auto">
          <a:xfrm>
            <a:off x="5003800" y="1773238"/>
            <a:ext cx="3683000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l-GR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97%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endParaRPr lang="el-GR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l-GR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88%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endParaRPr lang="el-GR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l-GR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73%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endParaRPr lang="el-GR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l-GR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71%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endParaRPr lang="el-GR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r>
              <a:rPr lang="el-GR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51%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Ανταποδοτικά Οφέλη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  <a:p>
            <a:endParaRPr lang="el-GR"/>
          </a:p>
          <a:p>
            <a:pPr algn="ctr">
              <a:buFont typeface="Wingdings" pitchFamily="2" charset="2"/>
              <a:buNone/>
            </a:pPr>
            <a:r>
              <a:rPr lang="el-GR"/>
              <a:t>Τι Χειροπιαστά Οφέλη μπορούν να δοθούν σε έναν Χορηγό;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Ανταποδοτικά Οφέλη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l-GR" sz="2000">
                <a:latin typeface="Britannic Bold" pitchFamily="34" charset="0"/>
              </a:rPr>
              <a:t>        Κάθε χορηγικό πρόγραμμα θα πρέπει να σχεδιάζεται με στόχο να αποδοθούν τα μέγιστα ανταποδοτικά οφέλη για τον χορηγό. Τα ανταποδοτικά αυτά οφέλη μπορούν να αναπτυχθούν γύρω από τις ακόλουθες κατηγορίες:</a:t>
            </a:r>
          </a:p>
          <a:p>
            <a:pPr marL="609600" indent="-609600">
              <a:lnSpc>
                <a:spcPct val="80000"/>
              </a:lnSpc>
            </a:pPr>
            <a:endParaRPr lang="el-GR" sz="2000">
              <a:latin typeface="Britannic Bold" pitchFamily="34" charset="0"/>
            </a:endParaRPr>
          </a:p>
          <a:p>
            <a:pPr marL="609600" indent="-609600">
              <a:lnSpc>
                <a:spcPct val="80000"/>
              </a:lnSpc>
            </a:pPr>
            <a:endParaRPr lang="el-GR" sz="2000">
              <a:latin typeface="Britannic Bold" pitchFamily="34" charset="0"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l-GR" sz="2400">
                <a:latin typeface="Britannic Bold" pitchFamily="34" charset="0"/>
              </a:rPr>
              <a:t>Προβολή στον Τόπο της εκδηλώσεις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400">
                <a:latin typeface="Britannic Bold" pitchFamily="34" charset="0"/>
              </a:rPr>
              <a:t>Promotions </a:t>
            </a:r>
            <a:r>
              <a:rPr lang="el-GR" sz="2400">
                <a:latin typeface="Britannic Bold" pitchFamily="34" charset="0"/>
              </a:rPr>
              <a:t>στον Τόπο της Εκδήλωσης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l-GR" sz="2400">
                <a:latin typeface="Britannic Bold" pitchFamily="34" charset="0"/>
              </a:rPr>
              <a:t>Αποκλειστικότητα στις πωλήσεις στον τόπο της εκδήλωσης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l-GR" sz="2400">
                <a:latin typeface="Britannic Bold" pitchFamily="34" charset="0"/>
              </a:rPr>
              <a:t>Προβολή στα ΜΜΕ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l-GR" sz="2400">
                <a:latin typeface="Britannic Bold" pitchFamily="34" charset="0"/>
              </a:rPr>
              <a:t>Δημοσιότητα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l-GR" sz="2400">
                <a:latin typeface="Britannic Bold" pitchFamily="34" charset="0"/>
              </a:rPr>
              <a:t>Επιχειρηματική Φιλοξενία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l-GR" sz="2400">
                <a:latin typeface="Britannic Bold" pitchFamily="34" charset="0"/>
              </a:rPr>
              <a:t>Προϊόντα </a:t>
            </a:r>
            <a:r>
              <a:rPr lang="en-US" sz="2400">
                <a:latin typeface="Britannic Bold" pitchFamily="34" charset="0"/>
              </a:rPr>
              <a:t>Co-branding</a:t>
            </a:r>
            <a:endParaRPr lang="el-GR" sz="2400"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Προβολή στις Εγκαταστάσεις</a:t>
            </a:r>
          </a:p>
        </p:txBody>
      </p:sp>
      <p:pic>
        <p:nvPicPr>
          <p:cNvPr id="190469" name="Picture 11" descr="C:\Users\Α. Κατσαμπέκης\Desktop\vodafone are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2492375"/>
            <a:ext cx="4040187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473" name="Picture 5" descr="logo_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2997200"/>
            <a:ext cx="4392613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474" name="Picture 6" descr="HSBC Arena - Buffalo, New York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2492375"/>
            <a:ext cx="439261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r>
              <a:rPr lang="en-US"/>
              <a:t>Euroleague and Turkish Airlines</a:t>
            </a:r>
            <a:endParaRPr lang="el-GR"/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25538"/>
            <a:ext cx="8748712" cy="3598862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l-GR" sz="2000" dirty="0"/>
          </a:p>
          <a:p>
            <a:pPr>
              <a:lnSpc>
                <a:spcPct val="80000"/>
              </a:lnSpc>
            </a:pPr>
            <a:r>
              <a:rPr lang="el-GR" sz="2000" dirty="0"/>
              <a:t>Η Ευρωλίγκα ανακοίνωσε επισήμως στη Βαρκελώνη τη χορηγική συμφωνία της με την </a:t>
            </a:r>
            <a:r>
              <a:rPr lang="el-GR" sz="2000" dirty="0" err="1"/>
              <a:t>Turkish</a:t>
            </a:r>
            <a:r>
              <a:rPr lang="el-GR" sz="2000" dirty="0"/>
              <a:t> </a:t>
            </a:r>
            <a:r>
              <a:rPr lang="el-GR" sz="2000" dirty="0" err="1"/>
              <a:t>Airlines</a:t>
            </a:r>
            <a:r>
              <a:rPr lang="el-GR" sz="2000" dirty="0"/>
              <a:t> για τα επόμενα πέντε χρόνια, με αντίτιμο 20 εκατομμύρια ευρώ ετησίως.</a:t>
            </a:r>
            <a:endParaRPr lang="en-US" sz="2000" dirty="0"/>
          </a:p>
          <a:p>
            <a:pPr>
              <a:lnSpc>
                <a:spcPct val="80000"/>
              </a:lnSpc>
            </a:pPr>
            <a:endParaRPr lang="el-GR" sz="2000" dirty="0"/>
          </a:p>
          <a:p>
            <a:pPr>
              <a:lnSpc>
                <a:spcPct val="80000"/>
              </a:lnSpc>
            </a:pPr>
            <a:r>
              <a:rPr lang="el-GR" sz="2000" dirty="0"/>
              <a:t>Η Ευρωλίγκα ανακοίνωσε ότι η χορηγική συμφωνία της με την </a:t>
            </a:r>
            <a:r>
              <a:rPr lang="el-GR" sz="2000" dirty="0" err="1"/>
              <a:t>Turkish</a:t>
            </a:r>
            <a:r>
              <a:rPr lang="el-GR" sz="2000" dirty="0"/>
              <a:t> </a:t>
            </a:r>
            <a:r>
              <a:rPr lang="el-GR" sz="2000" dirty="0" err="1"/>
              <a:t>Airlines</a:t>
            </a:r>
            <a:r>
              <a:rPr lang="el-GR" sz="2000" dirty="0"/>
              <a:t> είναι πενταετούς διάρκειας και σε όλο αυτό το διάστημα η διοργάνωση θα έχει την επωνυμία «</a:t>
            </a:r>
            <a:r>
              <a:rPr lang="el-GR" sz="2000" dirty="0" err="1"/>
              <a:t>Euroleague</a:t>
            </a:r>
            <a:r>
              <a:rPr lang="el-GR" sz="2000" dirty="0"/>
              <a:t> </a:t>
            </a:r>
            <a:r>
              <a:rPr lang="el-GR" sz="2000" dirty="0" err="1"/>
              <a:t>Turkish</a:t>
            </a:r>
            <a:r>
              <a:rPr lang="el-GR" sz="2000" dirty="0"/>
              <a:t> </a:t>
            </a:r>
            <a:r>
              <a:rPr lang="el-GR" sz="2000" dirty="0" err="1"/>
              <a:t>Airlines</a:t>
            </a:r>
            <a:r>
              <a:rPr lang="el-GR" sz="2000" dirty="0"/>
              <a:t>».</a:t>
            </a:r>
            <a:br>
              <a:rPr lang="el-GR" sz="2000" dirty="0"/>
            </a:br>
            <a:r>
              <a:rPr lang="el-GR" sz="2000" dirty="0"/>
              <a:t/>
            </a:r>
            <a:br>
              <a:rPr lang="el-GR" sz="2000" dirty="0"/>
            </a:br>
            <a:r>
              <a:rPr lang="el-GR" sz="2000" dirty="0"/>
              <a:t>Η</a:t>
            </a:r>
            <a:r>
              <a:rPr lang="el-GR" sz="2000" dirty="0" smtClean="0"/>
              <a:t> </a:t>
            </a:r>
            <a:r>
              <a:rPr lang="el-GR" sz="2000" dirty="0"/>
              <a:t>Ευρωλίγκα θα λαμβάνει 20 εκατομμύρια ευρώ από την τουρκική εταιρεία αερομεταφορών. </a:t>
            </a:r>
            <a:endParaRPr lang="en-US" sz="2000" dirty="0"/>
          </a:p>
          <a:p>
            <a:pPr>
              <a:lnSpc>
                <a:spcPct val="80000"/>
              </a:lnSpc>
            </a:pPr>
            <a:endParaRPr lang="en-US" sz="2000" dirty="0"/>
          </a:p>
        </p:txBody>
      </p:sp>
      <p:pic>
        <p:nvPicPr>
          <p:cNvPr id="322564" name="Picture 4" descr="20 εκατ. ετησίως στην Ευρωλίγκα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4437063"/>
            <a:ext cx="3779837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2565" name="Text Box 5"/>
          <p:cNvSpPr txBox="1">
            <a:spLocks noChangeArrowheads="1"/>
          </p:cNvSpPr>
          <p:nvPr/>
        </p:nvSpPr>
        <p:spPr bwMode="auto">
          <a:xfrm>
            <a:off x="755650" y="4156075"/>
            <a:ext cx="4176713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l-GR">
                <a:effectLst>
                  <a:outerShdw blurRad="38100" dist="38100" dir="2700000" algn="tl">
                    <a:srgbClr val="000000"/>
                  </a:outerShdw>
                </a:effectLst>
              </a:rPr>
              <a:t>Τα 11 από αυτά θα είναι μετρητά και τα υπόλοιπα θα είναι ανταποδοτικά. Έχει υπολογιστεί δηλαδή ένα ποσό 9 εκατομμυρίων ευρώ ετησίως που θα χορηγεί η Turkish Airlines στην Ευρωλίγκα με τη μορφή εισιτηρίων, διαφημίσεων κλπ.</a:t>
            </a:r>
            <a:endParaRPr lang="el-GR">
              <a:effectLst>
                <a:outerShdw blurRad="38100" dist="38100" dir="2700000" algn="tl">
                  <a:srgbClr val="000000"/>
                </a:outerShdw>
              </a:effectLst>
              <a:hlinkClick r:id="rId4"/>
            </a:endParaRPr>
          </a:p>
          <a:p>
            <a:r>
              <a:rPr lang="el-GR">
                <a:effectLst>
                  <a:outerShdw blurRad="38100" dist="38100" dir="2700000" algn="tl">
                    <a:srgbClr val="000000"/>
                  </a:outerShdw>
                </a:effectLst>
                <a:hlinkClick r:id="rId4"/>
              </a:rPr>
              <a:t>http://www.gazzetta.gr/</a:t>
            </a:r>
            <a:endParaRPr lang="el-GR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Προβολή στις Εγκαταστάσεις</a:t>
            </a:r>
          </a:p>
        </p:txBody>
      </p:sp>
      <p:pic>
        <p:nvPicPr>
          <p:cNvPr id="200708" name="Picture 2" descr="C:\Users\Α. Κατσαμπέκης\AppData\Local\Temp\wz8c81\Medallion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411413" y="1628775"/>
            <a:ext cx="4310062" cy="3541713"/>
          </a:xfrm>
          <a:noFill/>
          <a:ln/>
        </p:spPr>
      </p:pic>
      <p:pic>
        <p:nvPicPr>
          <p:cNvPr id="200710" name="Picture 4" descr="C:\Users\Α. Κατσαμπέκης\Desktop\tc07_03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5229225"/>
            <a:ext cx="64960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Προβολή στις Εγκαταστάσεις</a:t>
            </a:r>
          </a:p>
        </p:txBody>
      </p:sp>
      <p:pic>
        <p:nvPicPr>
          <p:cNvPr id="20275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19250" y="2133600"/>
            <a:ext cx="5880100" cy="38417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Britannic Bold" pitchFamily="34" charset="0"/>
              </a:rPr>
              <a:t>Promotions </a:t>
            </a:r>
            <a:r>
              <a:rPr lang="el-GR">
                <a:latin typeface="Britannic Bold" pitchFamily="34" charset="0"/>
              </a:rPr>
              <a:t>στον Τόπο της Εκδήλωσης</a:t>
            </a:r>
          </a:p>
        </p:txBody>
      </p:sp>
      <p:pic>
        <p:nvPicPr>
          <p:cNvPr id="306181" name="Picture 5" descr="Glόcksfee Manj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2276475"/>
            <a:ext cx="2695575" cy="3629025"/>
          </a:xfrm>
          <a:prstGeom prst="rect">
            <a:avLst/>
          </a:prstGeom>
          <a:noFill/>
        </p:spPr>
      </p:pic>
      <p:pic>
        <p:nvPicPr>
          <p:cNvPr id="306182" name="Picture 6" descr="APP0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2781300"/>
            <a:ext cx="3744912" cy="2611438"/>
          </a:xfrm>
          <a:prstGeom prst="rect">
            <a:avLst/>
          </a:prstGeom>
          <a:noFill/>
          <a:ln w="76200" cmpd="thinThick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6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6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6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6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z="3200">
                <a:latin typeface="Britannic Bold" pitchFamily="34" charset="0"/>
              </a:rPr>
              <a:t>Προβολή στα ΜΜΕ</a:t>
            </a:r>
            <a:br>
              <a:rPr lang="el-GR" sz="3200">
                <a:latin typeface="Britannic Bold" pitchFamily="34" charset="0"/>
              </a:rPr>
            </a:br>
            <a:endParaRPr lang="el-GR" sz="3200">
              <a:latin typeface="Britannic Bold" pitchFamily="34" charset="0"/>
            </a:endParaRPr>
          </a:p>
        </p:txBody>
      </p:sp>
      <p:pic>
        <p:nvPicPr>
          <p:cNvPr id="19251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844675"/>
            <a:ext cx="35687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2520" name="Picture 8" descr="Emirates και Ολυμπιακό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2924175"/>
            <a:ext cx="4392612" cy="2878138"/>
          </a:xfrm>
          <a:prstGeom prst="rect">
            <a:avLst/>
          </a:prstGeom>
          <a:noFill/>
        </p:spPr>
      </p:pic>
      <p:sp>
        <p:nvSpPr>
          <p:cNvPr id="192521" name="Rectangle 9"/>
          <p:cNvSpPr>
            <a:spLocks noChangeArrowheads="1"/>
          </p:cNvSpPr>
          <p:nvPr/>
        </p:nvSpPr>
        <p:spPr bwMode="auto">
          <a:xfrm>
            <a:off x="4319588" y="2060575"/>
            <a:ext cx="48244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>
                <a:hlinkClick r:id="rId5"/>
              </a:rPr>
              <a:t>Emirates και Ολυμπιακός σε νέους αγώνες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28" name="Picture 4" descr="afisa-agrotouris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765175"/>
            <a:ext cx="3589337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29" name="Picture 5" descr="Yes%2520Concert%2520Poster%2520f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3800" y="765175"/>
            <a:ext cx="3579813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z="3200">
                <a:latin typeface="Britannic Bold" pitchFamily="34" charset="0"/>
              </a:rPr>
              <a:t>Επιχειρηματική Φιλοξενία</a:t>
            </a:r>
            <a:br>
              <a:rPr lang="el-GR" sz="3200">
                <a:latin typeface="Britannic Bold" pitchFamily="34" charset="0"/>
              </a:rPr>
            </a:br>
            <a:endParaRPr lang="el-GR" sz="3200">
              <a:latin typeface="Britannic Bold" pitchFamily="34" charset="0"/>
            </a:endParaRPr>
          </a:p>
        </p:txBody>
      </p:sp>
      <p:pic>
        <p:nvPicPr>
          <p:cNvPr id="194565" name="Picture 8" descr="C:\Users\Α. Κατσαμπέκης\Documents\Ληφθέντα αρχεία\Εικόνα 0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205038"/>
            <a:ext cx="500062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66" name="Rectangle 6"/>
          <p:cNvSpPr>
            <a:spLocks noChangeArrowheads="1"/>
          </p:cNvSpPr>
          <p:nvPr/>
        </p:nvSpPr>
        <p:spPr bwMode="auto">
          <a:xfrm>
            <a:off x="5651500" y="2205038"/>
            <a:ext cx="324167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l-GR" b="1">
                <a:solidFill>
                  <a:schemeClr val="tx2"/>
                </a:solidFill>
              </a:rPr>
              <a:t> Εισιτήρια Διαρκείας</a:t>
            </a:r>
          </a:p>
          <a:p>
            <a:endParaRPr lang="el-GR">
              <a:solidFill>
                <a:schemeClr val="tx2"/>
              </a:solidFill>
            </a:endParaRPr>
          </a:p>
          <a:p>
            <a:r>
              <a:rPr lang="el-GR">
                <a:solidFill>
                  <a:schemeClr val="tx2"/>
                </a:solidFill>
              </a:rPr>
              <a:t>   εισιτήρια διαρκείας </a:t>
            </a:r>
            <a:r>
              <a:rPr lang="en-US">
                <a:solidFill>
                  <a:schemeClr val="tx2"/>
                </a:solidFill>
              </a:rPr>
              <a:t>vip</a:t>
            </a:r>
            <a:r>
              <a:rPr lang="el-GR">
                <a:solidFill>
                  <a:schemeClr val="tx2"/>
                </a:solidFill>
              </a:rPr>
              <a:t> </a:t>
            </a:r>
          </a:p>
          <a:p>
            <a:endParaRPr lang="el-GR">
              <a:solidFill>
                <a:schemeClr val="tx2"/>
              </a:solidFill>
            </a:endParaRPr>
          </a:p>
          <a:p>
            <a:r>
              <a:rPr lang="el-GR">
                <a:solidFill>
                  <a:schemeClr val="tx2"/>
                </a:solidFill>
              </a:rPr>
              <a:t>   απλά εισιτήρια διαρκείας</a:t>
            </a:r>
          </a:p>
          <a:p>
            <a:endParaRPr lang="el-GR">
              <a:solidFill>
                <a:schemeClr val="tx2"/>
              </a:solidFill>
            </a:endParaRPr>
          </a:p>
          <a:p>
            <a:endParaRPr lang="en-US" b="1">
              <a:solidFill>
                <a:schemeClr val="tx2"/>
              </a:solidFill>
            </a:endParaRPr>
          </a:p>
          <a:p>
            <a:pPr>
              <a:buFontTx/>
              <a:buChar char="•"/>
            </a:pPr>
            <a:r>
              <a:rPr lang="el-GR" b="1">
                <a:solidFill>
                  <a:schemeClr val="tx2"/>
                </a:solidFill>
              </a:rPr>
              <a:t> </a:t>
            </a:r>
            <a:r>
              <a:rPr lang="en-US" b="1">
                <a:solidFill>
                  <a:schemeClr val="tx2"/>
                </a:solidFill>
              </a:rPr>
              <a:t>VIP lounge</a:t>
            </a:r>
            <a:endParaRPr lang="el-GR" b="1">
              <a:solidFill>
                <a:schemeClr val="tx2"/>
              </a:solidFill>
            </a:endParaRPr>
          </a:p>
          <a:p>
            <a:endParaRPr lang="el-GR" b="1">
              <a:solidFill>
                <a:schemeClr val="tx2"/>
              </a:solidFill>
            </a:endParaRPr>
          </a:p>
          <a:p>
            <a:r>
              <a:rPr lang="el-GR" b="1">
                <a:solidFill>
                  <a:schemeClr val="tx2"/>
                </a:solidFill>
              </a:rPr>
              <a:t>   Πρόσβαση στελεχών</a:t>
            </a:r>
          </a:p>
          <a:p>
            <a:r>
              <a:rPr lang="el-GR">
                <a:solidFill>
                  <a:schemeClr val="tx2"/>
                </a:solidFill>
              </a:rPr>
              <a:t>   της εταιρείας στο </a:t>
            </a:r>
            <a:r>
              <a:rPr lang="en-US">
                <a:solidFill>
                  <a:schemeClr val="tx2"/>
                </a:solidFill>
              </a:rPr>
              <a:t>vip </a:t>
            </a:r>
            <a:endParaRPr lang="el-GR">
              <a:solidFill>
                <a:schemeClr val="tx2"/>
              </a:solidFill>
            </a:endParaRPr>
          </a:p>
          <a:p>
            <a:r>
              <a:rPr lang="el-GR">
                <a:solidFill>
                  <a:schemeClr val="tx2"/>
                </a:solidFill>
              </a:rPr>
              <a:t>   </a:t>
            </a:r>
            <a:r>
              <a:rPr lang="en-US">
                <a:solidFill>
                  <a:schemeClr val="tx2"/>
                </a:solidFill>
              </a:rPr>
              <a:t>lounge</a:t>
            </a:r>
            <a:r>
              <a:rPr lang="el-GR">
                <a:solidFill>
                  <a:schemeClr val="tx2"/>
                </a:solidFill>
              </a:rPr>
              <a:t> κατά την διάρκεια </a:t>
            </a:r>
          </a:p>
          <a:p>
            <a:r>
              <a:rPr lang="el-GR">
                <a:solidFill>
                  <a:schemeClr val="tx2"/>
                </a:solidFill>
              </a:rPr>
              <a:t>   του ημιχρόνου των </a:t>
            </a:r>
          </a:p>
          <a:p>
            <a:r>
              <a:rPr lang="el-GR">
                <a:solidFill>
                  <a:schemeClr val="tx2"/>
                </a:solidFill>
              </a:rPr>
              <a:t>   αγώνων της ομάδας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612" name="Picture 8" descr="mt_364441_EPISKEPSH_THS_OMADAS_TOY_ARH_STO_PERIPTERO_TOY_TAXYDROMIKOY_TAMIE_08-09-20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2997200"/>
            <a:ext cx="4392613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6614" name="Rectangle 6"/>
          <p:cNvSpPr>
            <a:spLocks noChangeArrowheads="1"/>
          </p:cNvSpPr>
          <p:nvPr/>
        </p:nvSpPr>
        <p:spPr bwMode="auto">
          <a:xfrm>
            <a:off x="457200" y="277813"/>
            <a:ext cx="8229600" cy="135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l-GR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itannic Bold" pitchFamily="34" charset="0"/>
              </a:rPr>
              <a:t>Δημοσιότητα</a:t>
            </a:r>
            <a:br>
              <a:rPr lang="el-GR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itannic Bold" pitchFamily="34" charset="0"/>
              </a:rPr>
            </a:br>
            <a:endParaRPr lang="el-GR" sz="32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ritannic Bold" pitchFamily="34" charset="0"/>
            </a:endParaRPr>
          </a:p>
        </p:txBody>
      </p:sp>
      <p:pic>
        <p:nvPicPr>
          <p:cNvPr id="196616" name="Picture 8" descr="HTC Panathinaiko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2997200"/>
            <a:ext cx="4103687" cy="3024188"/>
          </a:xfrm>
          <a:prstGeom prst="rect">
            <a:avLst/>
          </a:prstGeom>
          <a:noFill/>
        </p:spPr>
      </p:pic>
      <p:sp>
        <p:nvSpPr>
          <p:cNvPr id="196625" name="Text Box 17"/>
          <p:cNvSpPr txBox="1">
            <a:spLocks noChangeArrowheads="1"/>
          </p:cNvSpPr>
          <p:nvPr/>
        </p:nvSpPr>
        <p:spPr bwMode="auto">
          <a:xfrm>
            <a:off x="4787900" y="2420938"/>
            <a:ext cx="3671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/>
              <a:t>Η </a:t>
            </a:r>
            <a:r>
              <a:rPr lang="en-US"/>
              <a:t>HTC </a:t>
            </a:r>
            <a:r>
              <a:rPr lang="el-GR"/>
              <a:t>ΧΟΡΗΓΟΣ Της ΠΑΕ ΠΑΟ</a:t>
            </a:r>
          </a:p>
        </p:txBody>
      </p:sp>
      <p:sp>
        <p:nvSpPr>
          <p:cNvPr id="196626" name="Text Box 18"/>
          <p:cNvSpPr txBox="1">
            <a:spLocks noChangeArrowheads="1"/>
          </p:cNvSpPr>
          <p:nvPr/>
        </p:nvSpPr>
        <p:spPr bwMode="auto">
          <a:xfrm>
            <a:off x="395288" y="2349500"/>
            <a:ext cx="396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/>
              <a:t>ΤΟ ΤΤ ΧΟΡΗΓΟΣ ΤΗΣ ΚΑΕ ΑΡΗΣ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276" name="Picture 4" descr="20 εκατ. ετησίως στην Ευρωλίγκα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1557338"/>
            <a:ext cx="615315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r>
              <a:rPr lang="el-GR" sz="4000"/>
              <a:t>Εκτιμήσεις για την Επιλογή του Χορηγούμενου</a:t>
            </a: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l-GR" sz="2800">
                <a:solidFill>
                  <a:srgbClr val="FF0000"/>
                </a:solidFill>
              </a:rPr>
              <a:t>Αναλυτικό προφίλ </a:t>
            </a:r>
          </a:p>
          <a:p>
            <a:pPr marL="609600" indent="-609600">
              <a:lnSpc>
                <a:spcPct val="8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endParaRPr lang="el-GR" sz="2800">
              <a:solidFill>
                <a:srgbClr val="FF0000"/>
              </a:solidFill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l-GR" sz="2800"/>
              <a:t>Απαιτούνται πληροφορίες για:</a:t>
            </a:r>
          </a:p>
          <a:p>
            <a:pPr marL="609600" indent="-609600">
              <a:lnSpc>
                <a:spcPct val="80000"/>
              </a:lnSpc>
              <a:buFontTx/>
              <a:buChar char="•"/>
            </a:pPr>
            <a:r>
              <a:rPr lang="el-GR" sz="2800"/>
              <a:t>Την Διοικητική διάρθρωση</a:t>
            </a:r>
          </a:p>
          <a:p>
            <a:pPr marL="609600" indent="-609600">
              <a:lnSpc>
                <a:spcPct val="80000"/>
              </a:lnSpc>
              <a:buFontTx/>
              <a:buChar char="•"/>
            </a:pPr>
            <a:r>
              <a:rPr lang="el-GR" sz="2800"/>
              <a:t>Την Αξιοπιστία</a:t>
            </a:r>
          </a:p>
          <a:p>
            <a:pPr marL="609600" indent="-609600">
              <a:lnSpc>
                <a:spcPct val="80000"/>
              </a:lnSpc>
              <a:buFontTx/>
              <a:buChar char="•"/>
            </a:pPr>
            <a:r>
              <a:rPr lang="el-GR" sz="2800"/>
              <a:t>Τους Στόχους</a:t>
            </a:r>
          </a:p>
          <a:p>
            <a:pPr marL="609600" indent="-609600">
              <a:lnSpc>
                <a:spcPct val="80000"/>
              </a:lnSpc>
              <a:buFontTx/>
              <a:buChar char="•"/>
            </a:pPr>
            <a:r>
              <a:rPr lang="el-GR" sz="2800"/>
              <a:t>Την Στρατηγική </a:t>
            </a:r>
          </a:p>
          <a:p>
            <a:pPr marL="609600" indent="-609600">
              <a:lnSpc>
                <a:spcPct val="80000"/>
              </a:lnSpc>
              <a:buFontTx/>
              <a:buChar char="•"/>
            </a:pPr>
            <a:r>
              <a:rPr lang="el-GR" sz="2800"/>
              <a:t>Τις Επιδόσεις στο Παρελθόν</a:t>
            </a:r>
          </a:p>
          <a:p>
            <a:pPr marL="609600" indent="-609600">
              <a:lnSpc>
                <a:spcPct val="80000"/>
              </a:lnSpc>
              <a:buFontTx/>
              <a:buChar char="•"/>
            </a:pPr>
            <a:r>
              <a:rPr lang="el-GR" sz="2800"/>
              <a:t>Το Προϊόν</a:t>
            </a:r>
          </a:p>
          <a:p>
            <a:pPr marL="609600" indent="-609600">
              <a:lnSpc>
                <a:spcPct val="80000"/>
              </a:lnSpc>
              <a:buFontTx/>
              <a:buChar char="•"/>
            </a:pPr>
            <a:r>
              <a:rPr lang="el-GR" sz="2800"/>
              <a:t>Τις Εγκαταστάσεις </a:t>
            </a:r>
          </a:p>
          <a:p>
            <a:pPr marL="609600" indent="-609600">
              <a:lnSpc>
                <a:spcPct val="80000"/>
              </a:lnSpc>
            </a:pPr>
            <a:endParaRPr lang="el-GR" sz="2800"/>
          </a:p>
          <a:p>
            <a:pPr marL="609600" indent="-609600">
              <a:lnSpc>
                <a:spcPct val="80000"/>
              </a:lnSpc>
            </a:pPr>
            <a:endParaRPr lang="el-GR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z="4000"/>
              <a:t>Εκτιμήσεις για την Επιλογή του Χορηγούμενου</a:t>
            </a:r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2. </a:t>
            </a:r>
            <a:r>
              <a:rPr lang="el-GR" sz="240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Ποσοτικά </a:t>
            </a:r>
            <a:r>
              <a:rPr lang="el-GR" sz="2400">
                <a:solidFill>
                  <a:srgbClr val="FF0000"/>
                </a:solidFill>
              </a:rPr>
              <a:t>στοιχεία των τελευταίων ετών για τους φιλάθλους / συμμετέχοντες / θεατές, τηλεθεατές κτλ.</a:t>
            </a:r>
            <a:r>
              <a:rPr lang="el-GR" sz="2400"/>
              <a:t>  </a:t>
            </a:r>
          </a:p>
          <a:p>
            <a:pPr>
              <a:lnSpc>
                <a:spcPct val="90000"/>
              </a:lnSpc>
            </a:pPr>
            <a:endParaRPr lang="el-GR" sz="2400"/>
          </a:p>
          <a:p>
            <a:pPr>
              <a:lnSpc>
                <a:spcPct val="90000"/>
              </a:lnSpc>
            </a:pPr>
            <a:r>
              <a:rPr lang="el-GR" sz="2400"/>
              <a:t>Παράδειγμα τέτοιων στοιχείων αποτελούν: </a:t>
            </a:r>
          </a:p>
          <a:p>
            <a:pPr>
              <a:lnSpc>
                <a:spcPct val="90000"/>
              </a:lnSpc>
            </a:pPr>
            <a:endParaRPr lang="el-GR" sz="2400"/>
          </a:p>
          <a:p>
            <a:pPr>
              <a:lnSpc>
                <a:spcPct val="90000"/>
              </a:lnSpc>
            </a:pPr>
            <a:r>
              <a:rPr lang="el-GR" sz="2400"/>
              <a:t>Ο μέσος όρος του αριθμού των εισιτηρίων της προηγούμενης χρονιάς</a:t>
            </a:r>
          </a:p>
          <a:p>
            <a:pPr>
              <a:lnSpc>
                <a:spcPct val="90000"/>
              </a:lnSpc>
            </a:pPr>
            <a:r>
              <a:rPr lang="el-GR" sz="2400"/>
              <a:t>Η τηλεθέαση (σε περιπτώσεις κάλυψης αγώνων) </a:t>
            </a:r>
          </a:p>
          <a:p>
            <a:pPr>
              <a:lnSpc>
                <a:spcPct val="90000"/>
              </a:lnSpc>
            </a:pPr>
            <a:r>
              <a:rPr lang="el-GR" sz="2400"/>
              <a:t>Οι προβλέψεις για τη χρονιά που θα ακολουθήσει της υπογραφής του χορηγικού συμβολαίου  (εκτίμηση του αριθμού των θεατών / συμμετεχόντων).</a:t>
            </a:r>
          </a:p>
          <a:p>
            <a:pPr>
              <a:lnSpc>
                <a:spcPct val="90000"/>
              </a:lnSpc>
            </a:pPr>
            <a:endParaRPr lang="el-GR" sz="2400"/>
          </a:p>
          <a:p>
            <a:pPr>
              <a:lnSpc>
                <a:spcPct val="90000"/>
              </a:lnSpc>
            </a:pPr>
            <a:endParaRPr lang="el-GR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424862" cy="1139825"/>
          </a:xfrm>
        </p:spPr>
        <p:txBody>
          <a:bodyPr/>
          <a:lstStyle/>
          <a:p>
            <a:r>
              <a:rPr lang="el-GR"/>
              <a:t>Ορισμός </a:t>
            </a:r>
          </a:p>
        </p:txBody>
      </p:sp>
      <p:sp>
        <p:nvSpPr>
          <p:cNvPr id="320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5651500" cy="47894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l-GR" sz="2400"/>
              <a:t>Μ</a:t>
            </a:r>
            <a:r>
              <a:rPr lang="en-US" sz="2400"/>
              <a:t>ια μορφή οικονομικής συναλλαγής από την οποία προκύπτουν οφέλη και για τις δύο αντισυμβαλλόμενες πλευρές.</a:t>
            </a:r>
            <a:endParaRPr lang="el-GR" sz="2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 </a:t>
            </a:r>
            <a:endParaRPr lang="el-GR" sz="2400"/>
          </a:p>
          <a:p>
            <a:pPr>
              <a:lnSpc>
                <a:spcPct val="80000"/>
              </a:lnSpc>
            </a:pPr>
            <a:r>
              <a:rPr lang="el-GR" sz="2400"/>
              <a:t>Ο</a:t>
            </a:r>
            <a:r>
              <a:rPr lang="en-US" sz="2400"/>
              <a:t> χορηγούμενος με την οικονομική υποστήριξη επιτυγχάνει πιο εύκολα τους στόχους του.</a:t>
            </a:r>
            <a:endParaRPr lang="el-GR" sz="2400"/>
          </a:p>
          <a:p>
            <a:pPr>
              <a:lnSpc>
                <a:spcPct val="80000"/>
              </a:lnSpc>
            </a:pPr>
            <a:endParaRPr lang="el-GR" sz="2400"/>
          </a:p>
          <a:p>
            <a:pPr>
              <a:lnSpc>
                <a:spcPct val="80000"/>
              </a:lnSpc>
            </a:pPr>
            <a:r>
              <a:rPr lang="el-GR" sz="2400"/>
              <a:t>Α</a:t>
            </a:r>
            <a:r>
              <a:rPr lang="en-US" sz="2400"/>
              <a:t>πό την άλλη ο χορηγός εξασφαλίζει την προβολή του.</a:t>
            </a:r>
            <a:endParaRPr lang="el-GR" sz="2400"/>
          </a:p>
          <a:p>
            <a:pPr>
              <a:lnSpc>
                <a:spcPct val="80000"/>
              </a:lnSpc>
            </a:pPr>
            <a:endParaRPr lang="el-GR" sz="2400"/>
          </a:p>
          <a:p>
            <a:pPr>
              <a:lnSpc>
                <a:spcPct val="80000"/>
              </a:lnSpc>
            </a:pPr>
            <a:r>
              <a:rPr lang="el-GR" sz="2400"/>
              <a:t>Πε</a:t>
            </a:r>
            <a:r>
              <a:rPr lang="en-US" sz="2400"/>
              <a:t>ριλαμβάνει το στοιχείο της ανταλλαγής (“exchange”). </a:t>
            </a:r>
            <a:endParaRPr lang="el-GR" sz="2400"/>
          </a:p>
        </p:txBody>
      </p:sp>
      <p:pic>
        <p:nvPicPr>
          <p:cNvPr id="320516" name="Picture 4" descr="Προβολή εικόνας πλήρους μεγέθους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5963" y="1484313"/>
            <a:ext cx="3168650" cy="2103437"/>
          </a:xfrm>
          <a:prstGeom prst="rect">
            <a:avLst/>
          </a:prstGeom>
          <a:noFill/>
        </p:spPr>
      </p:pic>
      <p:pic>
        <p:nvPicPr>
          <p:cNvPr id="320517" name="Picture 5" descr="See full size imag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4149725"/>
            <a:ext cx="3276600" cy="215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z="4000"/>
              <a:t>Εκτιμήσεις για την Επιλογή του Χορηγούμενου</a:t>
            </a: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</a:t>
            </a:r>
            <a:r>
              <a:rPr lang="el-GR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Ποιοτικά στοιχεία των τελευταίων ετών για τους φιλάθλους / συμμετέχοντες / θεατές, τηλεθεατές κτλ.  </a:t>
            </a:r>
          </a:p>
          <a:p>
            <a:pPr>
              <a:lnSpc>
                <a:spcPct val="80000"/>
              </a:lnSpc>
            </a:pPr>
            <a:endParaRPr lang="el-GR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l-GR" sz="1800"/>
              <a:t>Παραδείγματα:</a:t>
            </a:r>
          </a:p>
          <a:p>
            <a:pPr>
              <a:lnSpc>
                <a:spcPct val="80000"/>
              </a:lnSpc>
            </a:pPr>
            <a:endParaRPr lang="el-GR" sz="1800"/>
          </a:p>
          <a:p>
            <a:pPr>
              <a:lnSpc>
                <a:spcPct val="80000"/>
              </a:lnSpc>
            </a:pPr>
            <a:r>
              <a:rPr lang="el-GR" sz="1800"/>
              <a:t>Κοινωνικο-οικονομικό προφίλ (ηλικία, φύλο, οικογενειακή κατάσταση, οικονομικό-κοινωνική κατάσταση, επίπεδο εκπαίδευσης, επάγγελμα)</a:t>
            </a:r>
          </a:p>
          <a:p>
            <a:pPr>
              <a:lnSpc>
                <a:spcPct val="80000"/>
              </a:lnSpc>
            </a:pPr>
            <a:r>
              <a:rPr lang="el-GR" sz="1800"/>
              <a:t>Γεωγραφικές πληροφορίες των πελατών θεατών / συμμετεχόντων (π.χ. τόπος διανομής)</a:t>
            </a:r>
          </a:p>
          <a:p>
            <a:pPr>
              <a:lnSpc>
                <a:spcPct val="80000"/>
              </a:lnSpc>
            </a:pPr>
            <a:r>
              <a:rPr lang="el-GR" sz="1800"/>
              <a:t>Ψυχογραφικές πληροφορίες των πελατών θεατών / συμμετεχόντων (π.χ. τρόπος ζωής, στοιχεία καταναλωτικής συμπεριφοράς)</a:t>
            </a:r>
          </a:p>
          <a:p>
            <a:pPr>
              <a:lnSpc>
                <a:spcPct val="80000"/>
              </a:lnSpc>
            </a:pPr>
            <a:endParaRPr lang="el-GR" sz="1800"/>
          </a:p>
          <a:p>
            <a:pPr>
              <a:lnSpc>
                <a:spcPct val="80000"/>
              </a:lnSpc>
            </a:pPr>
            <a:endParaRPr lang="el-GR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z="4000"/>
              <a:t>Εκτιμήσεις για την Επιλογή του Χορηγούμενου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solidFill>
                  <a:srgbClr val="FF0000"/>
                </a:solidFill>
              </a:rPr>
              <a:t>4. </a:t>
            </a:r>
            <a:r>
              <a:rPr lang="el-GR" sz="2800">
                <a:solidFill>
                  <a:srgbClr val="FF0000"/>
                </a:solidFill>
              </a:rPr>
              <a:t>Κάλυψη από τα ΜΜΕ</a:t>
            </a:r>
          </a:p>
          <a:p>
            <a:pPr>
              <a:lnSpc>
                <a:spcPct val="90000"/>
              </a:lnSpc>
            </a:pPr>
            <a:endParaRPr lang="el-GR" sz="2800"/>
          </a:p>
          <a:p>
            <a:pPr>
              <a:lnSpc>
                <a:spcPct val="90000"/>
              </a:lnSpc>
            </a:pPr>
            <a:r>
              <a:rPr lang="el-GR" sz="2800"/>
              <a:t>Σχεδιασμός σχετικά με την κάλυψη της διοργάνωσης από τα ΜΜΕ και τις δημόσιες σχέσεις. </a:t>
            </a:r>
          </a:p>
          <a:p>
            <a:pPr>
              <a:lnSpc>
                <a:spcPct val="90000"/>
              </a:lnSpc>
            </a:pPr>
            <a:endParaRPr lang="el-GR" sz="2800"/>
          </a:p>
          <a:p>
            <a:pPr>
              <a:lnSpc>
                <a:spcPct val="90000"/>
              </a:lnSpc>
            </a:pPr>
            <a:r>
              <a:rPr lang="el-GR" sz="2800"/>
              <a:t>Είναι πολύ σημαντικό για τον ενδιαφερόμενο χορηγό να ξέρει ότι η εκδήλωση που θα χορηγήσει θα έχει δημοσιότητα και κάλυψη από τα ΜΜΕ.</a:t>
            </a:r>
          </a:p>
          <a:p>
            <a:pPr>
              <a:lnSpc>
                <a:spcPct val="90000"/>
              </a:lnSpc>
            </a:pPr>
            <a:endParaRPr lang="el-GR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z="4000"/>
              <a:t>Εκτιμήσεις για την Επιλογή του Χορηγούμενου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507413" cy="39973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>
                <a:solidFill>
                  <a:srgbClr val="FF0000"/>
                </a:solidFill>
              </a:rPr>
              <a:t>5. </a:t>
            </a:r>
            <a:r>
              <a:rPr lang="el-GR" sz="2800">
                <a:solidFill>
                  <a:srgbClr val="FF0000"/>
                </a:solidFill>
              </a:rPr>
              <a:t>Η Συνάφεια του Χορηγού και του Χορηγούμενου</a:t>
            </a:r>
          </a:p>
          <a:p>
            <a:pPr>
              <a:buFont typeface="Wingdings" pitchFamily="2" charset="2"/>
              <a:buNone/>
            </a:pPr>
            <a:endParaRPr lang="el-GR" sz="2800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endParaRPr lang="el-GR" sz="2800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el-GR" sz="2800"/>
              <a:t>Προσωπικότητα (</a:t>
            </a:r>
            <a:r>
              <a:rPr lang="en-US" sz="2800"/>
              <a:t>Brand Personality)</a:t>
            </a:r>
          </a:p>
          <a:p>
            <a:pPr>
              <a:buFontTx/>
              <a:buChar char="•"/>
            </a:pPr>
            <a:r>
              <a:rPr lang="el-GR" sz="2800"/>
              <a:t>Καταναλωτικούς Συνειρμούς </a:t>
            </a:r>
            <a:r>
              <a:rPr lang="en-US" sz="2800"/>
              <a:t> (Brand Associations)</a:t>
            </a:r>
          </a:p>
          <a:p>
            <a:pPr>
              <a:buFontTx/>
              <a:buChar char="•"/>
            </a:pPr>
            <a:r>
              <a:rPr lang="el-GR" sz="2800"/>
              <a:t>Αξίες</a:t>
            </a:r>
            <a:r>
              <a:rPr lang="en-US" sz="2800"/>
              <a:t> (Brand Values)</a:t>
            </a:r>
            <a:endParaRPr lang="el-GR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380" name="Picture 4" descr="tigerwoods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1844675"/>
            <a:ext cx="3889375" cy="3549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r>
              <a:rPr lang="el-GR"/>
              <a:t>Αθλητική Χορηγία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268413"/>
            <a:ext cx="4464050" cy="31972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l-GR" sz="2400"/>
              <a:t>Η αθλητική χορηγία:  Το 66% από το συνολικό ποσό των χρημάτων που επενδύονται σε χορηγίες</a:t>
            </a:r>
          </a:p>
          <a:p>
            <a:pPr>
              <a:lnSpc>
                <a:spcPct val="90000"/>
              </a:lnSpc>
            </a:pPr>
            <a:endParaRPr lang="el-GR" sz="2400"/>
          </a:p>
          <a:p>
            <a:pPr>
              <a:lnSpc>
                <a:spcPct val="90000"/>
              </a:lnSpc>
            </a:pPr>
            <a:r>
              <a:rPr lang="el-GR" sz="2400"/>
              <a:t>Το ποδόσφαιρο είναι το πιο ελκυστικό άθλημα για τις χορηγίες</a:t>
            </a:r>
          </a:p>
          <a:p>
            <a:pPr>
              <a:lnSpc>
                <a:spcPct val="90000"/>
              </a:lnSpc>
            </a:pPr>
            <a:endParaRPr lang="el-GR" sz="2400"/>
          </a:p>
          <a:p>
            <a:pPr>
              <a:lnSpc>
                <a:spcPct val="90000"/>
              </a:lnSpc>
            </a:pPr>
            <a:r>
              <a:rPr lang="el-GR" sz="2400"/>
              <a:t>Το 50% του συνολικού ποσού των χρημάτων που ξοδεύονται σε χορηγίες επενδύεται σε δραστηριότητες ποδοσφαίρου</a:t>
            </a:r>
          </a:p>
        </p:txBody>
      </p:sp>
      <p:pic>
        <p:nvPicPr>
          <p:cNvPr id="84998" name="Picture 6" descr="ball-gastonebe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1341438"/>
            <a:ext cx="2555875" cy="2555875"/>
          </a:xfrm>
          <a:prstGeom prst="rect">
            <a:avLst/>
          </a:prstGeom>
          <a:noFill/>
        </p:spPr>
      </p:pic>
      <p:pic>
        <p:nvPicPr>
          <p:cNvPr id="84999" name="Picture 7" descr="dollar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125" y="3984625"/>
            <a:ext cx="2555875" cy="250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8" name="Rectangle 4"/>
          <p:cNvSpPr>
            <a:spLocks noChangeArrowheads="1"/>
          </p:cNvSpPr>
          <p:nvPr/>
        </p:nvSpPr>
        <p:spPr bwMode="auto">
          <a:xfrm>
            <a:off x="468313" y="0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l-GR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Ανάπτυξη της Χορηγίας</a:t>
            </a:r>
          </a:p>
        </p:txBody>
      </p:sp>
      <p:sp>
        <p:nvSpPr>
          <p:cNvPr id="149509" name="Rectangle 5"/>
          <p:cNvSpPr>
            <a:spLocks noChangeArrowheads="1"/>
          </p:cNvSpPr>
          <p:nvPr/>
        </p:nvSpPr>
        <p:spPr bwMode="auto">
          <a:xfrm>
            <a:off x="457200" y="1125538"/>
            <a:ext cx="3898900" cy="500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endParaRPr lang="el-GR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l-GR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Αποτελεσματικότητα της Χορηγίας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</a:pPr>
            <a:endParaRPr lang="el-GR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Tx/>
              <a:buAutoNum type="arabicPeriod"/>
            </a:pPr>
            <a:r>
              <a:rPr lang="el-GR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Φαινόμενο «</a:t>
            </a: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Goodwill</a:t>
            </a:r>
            <a:r>
              <a:rPr lang="el-GR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»</a:t>
            </a: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Tx/>
              <a:buAutoNum type="arabicPeriod"/>
            </a:pPr>
            <a:r>
              <a:rPr lang="el-GR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Καταναλωτικές στάσεις</a:t>
            </a: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Tx/>
              <a:buAutoNum type="arabicPeriod"/>
            </a:pPr>
            <a:r>
              <a:rPr lang="el-GR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Εντοπισμένο και ομοιογενές κοινό</a:t>
            </a: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l-GR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49511" name="Picture 7" descr="nba-allstargam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0" y="2060575"/>
            <a:ext cx="476250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946" name="Picture 2" descr="afis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404813"/>
            <a:ext cx="4381500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Παραδείγματα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7859713" cy="4852987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l-GR" sz="2000" dirty="0"/>
              <a:t>    Επιθυμούμε να βρούμε χορηγούς:</a:t>
            </a:r>
            <a:endParaRPr lang="en-US" sz="2000" dirty="0"/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endParaRPr lang="el-GR" sz="2000" dirty="0"/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l-GR" sz="2000" dirty="0">
                <a:solidFill>
                  <a:srgbClr val="CC3300"/>
                </a:solidFill>
              </a:rPr>
              <a:t>    Ερωτήσεις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>
              <a:solidFill>
                <a:srgbClr val="CC3300"/>
              </a:solidFill>
            </a:endParaRPr>
          </a:p>
          <a:p>
            <a:pPr>
              <a:lnSpc>
                <a:spcPct val="80000"/>
              </a:lnSpc>
            </a:pPr>
            <a:r>
              <a:rPr lang="el-GR" sz="2000" dirty="0">
                <a:solidFill>
                  <a:srgbClr val="CC3300"/>
                </a:solidFill>
              </a:rPr>
              <a:t>Τι πληροφορίες πρέπει να έχουμε προκειμένου να βρούμε χορηγούς;</a:t>
            </a:r>
          </a:p>
          <a:p>
            <a:pPr>
              <a:lnSpc>
                <a:spcPct val="80000"/>
              </a:lnSpc>
            </a:pPr>
            <a:r>
              <a:rPr lang="el-GR" sz="2000" dirty="0">
                <a:solidFill>
                  <a:srgbClr val="CC3300"/>
                </a:solidFill>
              </a:rPr>
              <a:t>Τι ανταποδοτικά οφέλη πρέπει να προσφέρουμε</a:t>
            </a:r>
          </a:p>
          <a:p>
            <a:pPr>
              <a:lnSpc>
                <a:spcPct val="80000"/>
              </a:lnSpc>
            </a:pPr>
            <a:r>
              <a:rPr lang="el-GR" sz="2000" dirty="0">
                <a:solidFill>
                  <a:srgbClr val="CC3300"/>
                </a:solidFill>
              </a:rPr>
              <a:t>Πόσους χορηγούς μπορούμε να βρούμε</a:t>
            </a:r>
          </a:p>
          <a:p>
            <a:pPr>
              <a:lnSpc>
                <a:spcPct val="80000"/>
              </a:lnSpc>
            </a:pPr>
            <a:r>
              <a:rPr lang="el-GR" sz="2000" dirty="0">
                <a:solidFill>
                  <a:srgbClr val="CC3300"/>
                </a:solidFill>
              </a:rPr>
              <a:t>Ποια είναι η διαδικασία πώλησης</a:t>
            </a: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rgbClr val="CC3300"/>
                </a:solidFill>
              </a:rPr>
              <a:t>What is the sponsorship process that you will follow?</a:t>
            </a:r>
            <a:endParaRPr lang="el-GR" sz="2000" dirty="0">
              <a:solidFill>
                <a:srgbClr val="CC3300"/>
              </a:solidFill>
            </a:endParaRPr>
          </a:p>
          <a:p>
            <a:pPr>
              <a:lnSpc>
                <a:spcPct val="80000"/>
              </a:lnSpc>
            </a:pPr>
            <a:endParaRPr lang="el-G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Λόγοι Ανάπτυξης της Χορηγίας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l-GR" sz="2800"/>
          </a:p>
          <a:p>
            <a:endParaRPr lang="el-GR" sz="2800"/>
          </a:p>
          <a:p>
            <a:endParaRPr lang="el-GR" sz="2800"/>
          </a:p>
          <a:p>
            <a:pPr algn="ctr">
              <a:buFont typeface="Wingdings" pitchFamily="2" charset="2"/>
              <a:buNone/>
            </a:pPr>
            <a:r>
              <a:rPr lang="el-GR" sz="2800"/>
              <a:t>   Γιατί Αναπτύχθηκε τα Τελευταία Χρόνια?</a:t>
            </a:r>
          </a:p>
        </p:txBody>
      </p:sp>
      <p:pic>
        <p:nvPicPr>
          <p:cNvPr id="151560" name="Picture 8" descr="scorer-spanoudakis+op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1989138"/>
            <a:ext cx="38481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1561" name="Picture 9" descr="scorer-spanoudakis+op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1989138"/>
            <a:ext cx="38481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cf576e496460ac84971cf3afeaf14a43582f3f"/>
  <p:tag name="ISPRING_RESOURCE_PATHS_HASH_2" val="e4842d1f1d60f57725f29d64ced08e905bef311a"/>
</p:tagLst>
</file>

<file path=ppt/theme/theme1.xml><?xml version="1.0" encoding="utf-8"?>
<a:theme xmlns:a="http://schemas.openxmlformats.org/drawingml/2006/main" name="Γκρεμός">
  <a:themeElements>
    <a:clrScheme name="Γκρεμός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Γκρεμός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Γκρεμός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Γκρεμός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Γκρεμός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Γκρεμός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Γκρεμός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Γκρεμός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Γκρεμός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1226</TotalTime>
  <Words>970</Words>
  <Application>Microsoft Office PowerPoint</Application>
  <PresentationFormat>Προβολή στην οθόνη (4:3)</PresentationFormat>
  <Paragraphs>257</Paragraphs>
  <Slides>43</Slides>
  <Notes>42</Notes>
  <HiddenSlides>0</HiddenSlides>
  <MMClips>0</MMClips>
  <ScaleCrop>false</ScaleCrop>
  <HeadingPairs>
    <vt:vector size="8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Ενσωματωμένοι διακομιστές OLE</vt:lpstr>
      </vt:variant>
      <vt:variant>
        <vt:i4>2</vt:i4>
      </vt:variant>
      <vt:variant>
        <vt:lpstr>Τίτλοι διαφανειών</vt:lpstr>
      </vt:variant>
      <vt:variant>
        <vt:i4>43</vt:i4>
      </vt:variant>
    </vt:vector>
  </HeadingPairs>
  <TitlesOfParts>
    <vt:vector size="52" baseType="lpstr">
      <vt:lpstr>Arial Unicode MS</vt:lpstr>
      <vt:lpstr>Arial</vt:lpstr>
      <vt:lpstr>Britannic Bold</vt:lpstr>
      <vt:lpstr>Times New Roman</vt:lpstr>
      <vt:lpstr>Verdana</vt:lpstr>
      <vt:lpstr>Wingdings</vt:lpstr>
      <vt:lpstr>Γκρεμός</vt:lpstr>
      <vt:lpstr>Διαφάνεια</vt:lpstr>
      <vt:lpstr>Εικόνα bitmap</vt:lpstr>
      <vt:lpstr> </vt:lpstr>
      <vt:lpstr>Θεματικές Ενότητες</vt:lpstr>
      <vt:lpstr>Euroleague and Turkish Airlines</vt:lpstr>
      <vt:lpstr>Ορισμός </vt:lpstr>
      <vt:lpstr>Αθλητική Χορηγία</vt:lpstr>
      <vt:lpstr>Παρουσίαση του PowerPoint</vt:lpstr>
      <vt:lpstr>Παρουσίαση του PowerPoint</vt:lpstr>
      <vt:lpstr>Παραδείγματα</vt:lpstr>
      <vt:lpstr>Λόγοι Ανάπτυξης της Χορηγίας</vt:lpstr>
      <vt:lpstr>Λόγοι Ανάπτυξης της Χορηγίας</vt:lpstr>
      <vt:lpstr>Λόγοι Ανάπτυξης της Χορηγίας</vt:lpstr>
      <vt:lpstr>Λόγοι Ανάπτυξης της Χορηγίας</vt:lpstr>
      <vt:lpstr>Λόγοι Ανάπτυξης της Χορηγίας</vt:lpstr>
      <vt:lpstr>Λόγοι Ανάπτυξης της Χορηγίας</vt:lpstr>
      <vt:lpstr>Στόχοι της Χορηγίας</vt:lpstr>
      <vt:lpstr>Στόχοι της Χορηγίας</vt:lpstr>
      <vt:lpstr>Παραδείγματα</vt:lpstr>
      <vt:lpstr>Στόχοι της Χορηγίας</vt:lpstr>
      <vt:lpstr>Στόχοι της Χορηγίας</vt:lpstr>
      <vt:lpstr>Παρουσίαση του PowerPoint</vt:lpstr>
      <vt:lpstr>Στόχοι της Χορηγίας</vt:lpstr>
      <vt:lpstr>Στόχοι της Χορηγίας</vt:lpstr>
      <vt:lpstr>Στόχοι της Χορηγίας</vt:lpstr>
      <vt:lpstr>Στόχοι της Χορηγίας</vt:lpstr>
      <vt:lpstr>Στόχοι της Χορηγίας</vt:lpstr>
      <vt:lpstr>Παρουσίαση του PowerPoint</vt:lpstr>
      <vt:lpstr>Ανταποδοτικά Οφέλη</vt:lpstr>
      <vt:lpstr>Ανταποδοτικά Οφέλη</vt:lpstr>
      <vt:lpstr>Προβολή στις Εγκαταστάσεις</vt:lpstr>
      <vt:lpstr>Προβολή στις Εγκαταστάσεις</vt:lpstr>
      <vt:lpstr>Προβολή στις Εγκαταστάσεις</vt:lpstr>
      <vt:lpstr>Promotions στον Τόπο της Εκδήλωσης</vt:lpstr>
      <vt:lpstr>Προβολή στα ΜΜΕ </vt:lpstr>
      <vt:lpstr>Παρουσίαση του PowerPoint</vt:lpstr>
      <vt:lpstr>Επιχειρηματική Φιλοξενία </vt:lpstr>
      <vt:lpstr>Παρουσίαση του PowerPoint</vt:lpstr>
      <vt:lpstr>Παρουσίαση του PowerPoint</vt:lpstr>
      <vt:lpstr>Εκτιμήσεις για την Επιλογή του Χορηγούμενου</vt:lpstr>
      <vt:lpstr>Εκτιμήσεις για την Επιλογή του Χορηγούμενου</vt:lpstr>
      <vt:lpstr>Εκτιμήσεις για την Επιλογή του Χορηγούμενου</vt:lpstr>
      <vt:lpstr>Εκτιμήσεις για την Επιλογή του Χορηγούμενου</vt:lpstr>
      <vt:lpstr>Εκτιμήσεις για την Επιλογή του Χορηγούμενου</vt:lpstr>
      <vt:lpstr>Παρουσίαση του PowerPoint</vt:lpstr>
    </vt:vector>
  </TitlesOfParts>
  <Company>University of Illinois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Sponsorship in Sports</dc:title>
  <dc:creator>leist-kostaslt</dc:creator>
  <cp:lastModifiedBy>user</cp:lastModifiedBy>
  <cp:revision>144</cp:revision>
  <dcterms:created xsi:type="dcterms:W3CDTF">2003-04-29T14:29:11Z</dcterms:created>
  <dcterms:modified xsi:type="dcterms:W3CDTF">2017-07-24T06:59:13Z</dcterms:modified>
</cp:coreProperties>
</file>