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58" r:id="rId2"/>
  </p:sldMasterIdLst>
  <p:notesMasterIdLst>
    <p:notesMasterId r:id="rId27"/>
  </p:notesMasterIdLst>
  <p:handoutMasterIdLst>
    <p:handoutMasterId r:id="rId28"/>
  </p:handoutMasterIdLst>
  <p:sldIdLst>
    <p:sldId id="329" r:id="rId3"/>
    <p:sldId id="330" r:id="rId4"/>
    <p:sldId id="311" r:id="rId5"/>
    <p:sldId id="313" r:id="rId6"/>
    <p:sldId id="315" r:id="rId7"/>
    <p:sldId id="320" r:id="rId8"/>
    <p:sldId id="321" r:id="rId9"/>
    <p:sldId id="322" r:id="rId10"/>
    <p:sldId id="325" r:id="rId11"/>
    <p:sldId id="326" r:id="rId12"/>
    <p:sldId id="327" r:id="rId13"/>
    <p:sldId id="258" r:id="rId14"/>
    <p:sldId id="257" r:id="rId15"/>
    <p:sldId id="265" r:id="rId16"/>
    <p:sldId id="268" r:id="rId17"/>
    <p:sldId id="301" r:id="rId18"/>
    <p:sldId id="302" r:id="rId19"/>
    <p:sldId id="303" r:id="rId20"/>
    <p:sldId id="304" r:id="rId21"/>
    <p:sldId id="305" r:id="rId22"/>
    <p:sldId id="308" r:id="rId23"/>
    <p:sldId id="306" r:id="rId24"/>
    <p:sldId id="310" r:id="rId25"/>
    <p:sldId id="307" r:id="rId26"/>
  </p:sldIdLst>
  <p:sldSz cx="9144000" cy="6858000" type="screen4x3"/>
  <p:notesSz cx="6858000" cy="9296400"/>
  <p:custDataLst>
    <p:tags r:id="rId2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4" autoAdjust="0"/>
  </p:normalViewPr>
  <p:slideViewPr>
    <p:cSldViewPr>
      <p:cViewPr varScale="1">
        <p:scale>
          <a:sx n="86" d="100"/>
          <a:sy n="86" d="100"/>
        </p:scale>
        <p:origin x="1282" y="58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EDC5B05-F11C-4F29-B4CA-AAF0ED01A6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38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0F991-C88F-445C-BE0E-0701DAD098B6}" type="datetimeFigureOut">
              <a:rPr lang="el-GR" smtClean="0"/>
              <a:t>13/9/2017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7700D-ED6B-43FD-8C65-23D49EFBB08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154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5DEACD-2860-4991-8F1B-E25FC557840D}" type="slidenum">
              <a:rPr lang="en-US" altLang="el-GR"/>
              <a:pPr/>
              <a:t>3</a:t>
            </a:fld>
            <a:endParaRPr lang="en-US" altLang="el-GR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52600" y="304800"/>
            <a:ext cx="3352800" cy="2514600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373700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078A7B-DE89-44BE-A16A-5217D15F5680}" type="slidenum">
              <a:rPr lang="en-US" altLang="el-GR"/>
              <a:pPr/>
              <a:t>5</a:t>
            </a:fld>
            <a:endParaRPr lang="en-US" altLang="el-GR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52600" y="304800"/>
            <a:ext cx="3352800" cy="2514600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l-GR" b="1" u="sng"/>
              <a:t>Process for Market Segmentation</a:t>
            </a:r>
            <a:endParaRPr lang="en-US" altLang="el-GR"/>
          </a:p>
          <a:p>
            <a:r>
              <a:rPr lang="en-US" altLang="el-GR"/>
              <a:t>Step 1: Identify Bases for Segmenting the Market</a:t>
            </a:r>
          </a:p>
          <a:p>
            <a:r>
              <a:rPr lang="en-US" altLang="el-GR"/>
              <a:t>   The first step in the segmentation process is deciding what criteria you will use to distinguish between different groups of consumers.</a:t>
            </a:r>
          </a:p>
          <a:p>
            <a:r>
              <a:rPr lang="en-US" altLang="el-GR"/>
              <a:t>   Your objective is to group consumers who share common characteristics that are meaningful to the design, delivery, promotion, or pricing of the service.</a:t>
            </a:r>
          </a:p>
          <a:p>
            <a:endParaRPr lang="en-US" altLang="el-GR"/>
          </a:p>
          <a:p>
            <a:r>
              <a:rPr lang="en-US" altLang="el-GR" b="1" i="1"/>
              <a:t>What are the primary criteria used to distinguish between consumers?</a:t>
            </a:r>
            <a:endParaRPr lang="en-US" altLang="el-GR"/>
          </a:p>
          <a:p>
            <a:r>
              <a:rPr lang="en-US" altLang="el-GR" b="1"/>
              <a:t>[Click]</a:t>
            </a:r>
          </a:p>
          <a:p>
            <a:r>
              <a:rPr lang="en-US" altLang="el-GR" u="sng"/>
              <a:t>Segmenting Criteria</a:t>
            </a:r>
            <a:endParaRPr lang="en-US" altLang="el-GR"/>
          </a:p>
          <a:p>
            <a:r>
              <a:rPr lang="en-US" altLang="el-GR" b="1"/>
              <a:t>[Click]</a:t>
            </a:r>
          </a:p>
          <a:p>
            <a:r>
              <a:rPr lang="en-US" altLang="el-GR" b="1"/>
              <a:t>Demographics </a:t>
            </a:r>
            <a:r>
              <a:rPr lang="en-US" altLang="el-GR"/>
              <a:t>- </a:t>
            </a:r>
            <a:r>
              <a:rPr lang="en-US" altLang="el-GR" b="1" i="1"/>
              <a:t>what does term “demographic” mean?</a:t>
            </a:r>
            <a:r>
              <a:rPr lang="en-US" altLang="el-GR"/>
              <a:t>  The science of vital statistics</a:t>
            </a:r>
          </a:p>
          <a:p>
            <a:r>
              <a:rPr lang="en-US" altLang="el-GR"/>
              <a:t>	</a:t>
            </a:r>
            <a:r>
              <a:rPr lang="en-US" altLang="el-GR" b="1" i="1"/>
              <a:t>What are vital statistics?</a:t>
            </a:r>
            <a:endParaRPr lang="en-US" altLang="el-GR"/>
          </a:p>
          <a:p>
            <a:r>
              <a:rPr lang="en-US" altLang="el-GR"/>
              <a:t>	Age, gender, family size, income, occupation, education, ethnicity, etc.</a:t>
            </a:r>
            <a:r>
              <a:rPr lang="en-US" altLang="el-GR" b="1"/>
              <a:t>[Click]</a:t>
            </a:r>
            <a:endParaRPr lang="en-US" altLang="el-GR"/>
          </a:p>
          <a:p>
            <a:r>
              <a:rPr lang="en-US" altLang="el-GR" b="1"/>
              <a:t>Geography</a:t>
            </a:r>
            <a:r>
              <a:rPr lang="en-US" altLang="el-GR"/>
              <a:t> - division of market based on regional descriptors</a:t>
            </a:r>
          </a:p>
          <a:p>
            <a:r>
              <a:rPr lang="en-US" altLang="el-GR"/>
              <a:t>	Nations, states, counties, cities, etc.  </a:t>
            </a:r>
            <a:r>
              <a:rPr lang="en-US" altLang="el-GR" b="1"/>
              <a:t>Zip code</a:t>
            </a:r>
            <a:endParaRPr lang="en-US" altLang="el-GR"/>
          </a:p>
          <a:p>
            <a:r>
              <a:rPr lang="en-US" altLang="el-GR" b="1"/>
              <a:t>[Click]</a:t>
            </a:r>
            <a:endParaRPr lang="en-US" altLang="el-GR"/>
          </a:p>
          <a:p>
            <a:r>
              <a:rPr lang="en-US" altLang="el-GR" b="1"/>
              <a:t>[Click]</a:t>
            </a:r>
          </a:p>
          <a:p>
            <a:r>
              <a:rPr lang="en-US" altLang="el-GR" b="1"/>
              <a:t>Psychographics</a:t>
            </a:r>
            <a:r>
              <a:rPr lang="en-US" altLang="el-GR"/>
              <a:t> - division of market based on personality characteristics, motives, opinions</a:t>
            </a:r>
          </a:p>
          <a:p>
            <a:r>
              <a:rPr lang="en-US" altLang="el-GR"/>
              <a:t>	</a:t>
            </a:r>
            <a:r>
              <a:rPr lang="en-US" altLang="el-GR" b="1" i="1"/>
              <a:t>What personality characteristics may be of interest to leisure service marketers?</a:t>
            </a:r>
            <a:endParaRPr lang="en-US" altLang="el-GR"/>
          </a:p>
          <a:p>
            <a:r>
              <a:rPr lang="en-US" altLang="el-GR"/>
              <a:t>	Risk taking, adventurous, health conscious</a:t>
            </a:r>
          </a:p>
          <a:p>
            <a:r>
              <a:rPr lang="en-US" altLang="el-GR"/>
              <a:t>	Motives - escape, entertainment, vicarious achievement, action, etc.</a:t>
            </a:r>
          </a:p>
          <a:p>
            <a:r>
              <a:rPr lang="en-US" altLang="el-GR" b="1"/>
              <a:t>[Click]</a:t>
            </a:r>
            <a:endParaRPr lang="en-US" altLang="el-GR"/>
          </a:p>
          <a:p>
            <a:r>
              <a:rPr lang="en-US" altLang="el-GR" b="1"/>
              <a:t>Behaviors</a:t>
            </a:r>
            <a:r>
              <a:rPr lang="en-US" altLang="el-GR"/>
              <a:t> - divide market based on frequency of usage, level of participation</a:t>
            </a:r>
          </a:p>
          <a:p>
            <a:r>
              <a:rPr lang="en-US" altLang="el-GR"/>
              <a:t>	</a:t>
            </a:r>
            <a:r>
              <a:rPr lang="en-US" altLang="el-GR" b="1" u="sng"/>
              <a:t>Examples for leisure services</a:t>
            </a:r>
            <a:endParaRPr lang="en-US" altLang="el-GR"/>
          </a:p>
          <a:p>
            <a:r>
              <a:rPr lang="en-US" altLang="el-GR"/>
              <a:t>	Level of participation: season ticket holder, partial season package, single game</a:t>
            </a:r>
          </a:p>
          <a:p>
            <a:r>
              <a:rPr lang="en-US" altLang="el-GR"/>
              <a:t>	Frequency of usage: daily workouts, 3 days a week, 1 time a week</a:t>
            </a:r>
          </a:p>
          <a:p>
            <a:r>
              <a:rPr lang="en-US" altLang="el-GR"/>
              <a:t>   After deciding what criteria will be used to segment a market, the next step in the process is </a:t>
            </a:r>
            <a:r>
              <a:rPr lang="en-US" altLang="el-GR" b="1"/>
              <a:t>developing profiles of different segments</a:t>
            </a:r>
            <a:r>
              <a:rPr lang="en-US" altLang="el-GR"/>
              <a:t>.</a:t>
            </a:r>
            <a:r>
              <a:rPr lang="en-US" altLang="el-GR" b="1"/>
              <a:t>[Click]</a:t>
            </a:r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801507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26681-C088-4FD0-8151-0168ED834A1F}" type="slidenum">
              <a:rPr lang="en-US" altLang="el-GR"/>
              <a:pPr/>
              <a:t>6</a:t>
            </a:fld>
            <a:endParaRPr lang="en-US" altLang="el-GR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52600" y="304800"/>
            <a:ext cx="3352800" cy="2514600"/>
          </a:xfrm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967303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DEF91-DC75-459C-8973-47D2303652E8}" type="slidenum">
              <a:rPr lang="en-US" altLang="el-GR"/>
              <a:pPr/>
              <a:t>7</a:t>
            </a:fld>
            <a:endParaRPr lang="en-US" altLang="el-GR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52600" y="304800"/>
            <a:ext cx="3352800" cy="2514600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l-GR"/>
              <a:t>Kids: influence 20% of all purchased sport equipment in US</a:t>
            </a:r>
          </a:p>
          <a:p>
            <a:r>
              <a:rPr lang="en-US" altLang="el-GR"/>
              <a:t>Tennis Association: Targets to children</a:t>
            </a:r>
          </a:p>
          <a:p>
            <a:r>
              <a:rPr lang="en-US" altLang="el-GR"/>
              <a:t>Alternative Sports</a:t>
            </a:r>
          </a:p>
          <a:p>
            <a:r>
              <a:rPr lang="en-US" altLang="el-GR"/>
              <a:t>Teens: 95$ billion market</a:t>
            </a:r>
          </a:p>
          <a:p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806898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B51CC-C4FE-46C6-A2F7-2DFF8B5432CB}" type="slidenum">
              <a:rPr lang="en-US" altLang="el-GR"/>
              <a:pPr/>
              <a:t>11</a:t>
            </a:fld>
            <a:endParaRPr lang="en-US" altLang="el-GR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52600" y="304800"/>
            <a:ext cx="3352800" cy="2514600"/>
          </a:xfrm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l-GR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81095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49687-C7F7-4F10-88FA-19C674AD9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FA0B6-E950-434D-A620-1120A14A2A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7150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7150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2DC5C-D763-4893-99B0-02722F1538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0C1BCE-7AE9-4AC9-A6A4-3E1E3FDEC2E6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301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40D24-504E-40EE-B1A7-854E5EFC2C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8B5E6-96E2-4259-8CD8-870E938F93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ABDA3-01DD-403A-886F-EE7AE9FCCD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DE17E-D22E-4F24-A961-078974EE5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3DD69-9D7B-49B4-AE72-E85840AC9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5BAF3-5C4F-4841-A040-1E5AB2037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3693F-317E-4B86-86E5-CCEFF16715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11F61-4732-4DE7-92D1-C94D20A74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CF1B9-FDFE-4216-990B-8349E0973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993EE-6B7D-4BBF-83E4-B4CCC43C6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23654-90AC-4B5D-B286-17BD0DB6B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2622E-4EF1-4AF7-A6D4-96263FE30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B3EAD-789E-496E-ABEC-97EAB1CF0D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7986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7986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A0630-AE7D-46DE-A0F3-143C13B320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841EB-D482-4E18-A637-088CEB701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CBFD8-2F81-4D40-8023-FFA724DFDC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6CF9B-4DC8-4197-A46A-FF6DC29123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54ABB-9C48-47B9-B1AF-98EFB78AA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F51E6-A77D-4D8C-9C86-42A27FB3DA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Κάντε κλικ για να επεξεργαστείτε τον τίτλο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986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n-US" smtClean="0"/>
              <a:t>Δεύτερου επιπέδου</a:t>
            </a:r>
          </a:p>
          <a:p>
            <a:pPr lvl="2"/>
            <a:r>
              <a:rPr lang="en-US" smtClean="0"/>
              <a:t>Τρίτου επιπέδου</a:t>
            </a:r>
          </a:p>
          <a:p>
            <a:pPr lvl="3"/>
            <a:r>
              <a:rPr lang="en-US" smtClean="0"/>
              <a:t>Τέταρτου επιπέδου</a:t>
            </a:r>
          </a:p>
          <a:p>
            <a:pPr lvl="4"/>
            <a:r>
              <a:rPr lang="en-US" smtClean="0"/>
              <a:t>Πέμπτου επιπέδου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E9DEB5-9EAA-40E0-9183-0C42285BB2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8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Κάντε κλικ για να επεξεργαστείτε τον τίτλο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n-US" smtClean="0"/>
              <a:t>Δεύτερου επιπέδου</a:t>
            </a:r>
          </a:p>
          <a:p>
            <a:pPr lvl="2"/>
            <a:r>
              <a:rPr lang="en-US" smtClean="0"/>
              <a:t>Τρίτου επιπέδου</a:t>
            </a:r>
          </a:p>
          <a:p>
            <a:pPr lvl="3"/>
            <a:r>
              <a:rPr lang="en-US" smtClean="0"/>
              <a:t>Τέταρτου επιπέδου</a:t>
            </a:r>
          </a:p>
          <a:p>
            <a:pPr lvl="4"/>
            <a:r>
              <a:rPr lang="en-US" smtClean="0"/>
              <a:t>Πέμπτου επιπέδου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B58FE4-FC70-4D6C-89FA-15D216F814A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457200" y="2564904"/>
            <a:ext cx="8147248" cy="3569196"/>
          </a:xfrm>
        </p:spPr>
        <p:txBody>
          <a:bodyPr/>
          <a:lstStyle/>
          <a:p>
            <a:pPr marL="0" indent="0" algn="ctr">
              <a:buNone/>
            </a:pPr>
            <a:r>
              <a:rPr lang="el-GR" dirty="0" smtClean="0"/>
              <a:t>Το Μίγμα </a:t>
            </a:r>
            <a:r>
              <a:rPr lang="el-GR" dirty="0" smtClean="0"/>
              <a:t>Μάρκετινγκ</a:t>
            </a:r>
          </a:p>
          <a:p>
            <a:pPr marL="0" indent="0" algn="ctr">
              <a:buNone/>
            </a:pPr>
            <a:r>
              <a:rPr lang="el-GR" dirty="0" smtClean="0"/>
              <a:t>στις </a:t>
            </a:r>
            <a:r>
              <a:rPr lang="el-GR" dirty="0"/>
              <a:t>Αθλητικές Υπηρεσίες </a:t>
            </a:r>
            <a:endParaRPr lang="el-GR" dirty="0" smtClean="0"/>
          </a:p>
          <a:p>
            <a:pPr marL="0" indent="0" algn="ctr">
              <a:buNone/>
            </a:pPr>
            <a:endParaRPr lang="el-GR" dirty="0"/>
          </a:p>
          <a:p>
            <a:pPr marL="0" indent="0" algn="ctr">
              <a:buNone/>
            </a:pPr>
            <a:r>
              <a:rPr lang="el-GR" dirty="0" smtClean="0"/>
              <a:t>Κ Αλεξανδρής</a:t>
            </a:r>
          </a:p>
          <a:p>
            <a:pPr marL="0" indent="0" algn="ctr">
              <a:buNone/>
            </a:pPr>
            <a:r>
              <a:rPr lang="el-GR" sz="2000" dirty="0" err="1" smtClean="0"/>
              <a:t>Αναπλ</a:t>
            </a:r>
            <a:r>
              <a:rPr lang="el-GR" sz="2000" dirty="0" smtClean="0"/>
              <a:t>. Καθηγητής ΤΕΦΑΑ, ΑΠΘ</a:t>
            </a:r>
          </a:p>
          <a:p>
            <a:pPr marL="0" indent="0" algn="ctr">
              <a:buNone/>
            </a:pPr>
            <a:r>
              <a:rPr lang="el-GR" sz="2000" dirty="0" smtClean="0"/>
              <a:t>Αθλητικό Μάνατζμεντ </a:t>
            </a:r>
          </a:p>
        </p:txBody>
      </p:sp>
      <p:pic>
        <p:nvPicPr>
          <p:cNvPr id="1028" name="Picture 4" descr="http://www.itf-taekwondo.gr/images/style/head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35997"/>
            <a:ext cx="917416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03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Τοποθέτηση Προϊόντος / Υπηρεσίας</a:t>
            </a:r>
            <a:endParaRPr lang="en-US" altLang="el-GR" sz="360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844675"/>
            <a:ext cx="7315200" cy="449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000"/>
              <a:t>Στρατηγική Χωροθέτησης: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000"/>
              <a:t>Ο στόχος είναι να διαφοροποιηθεί το προϊόν οπό τον ανταγωνισμό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l-GR" altLang="el-GR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000" u="sng"/>
              <a:t>Κριτήρια / Στρατηγικές Χωροθέτησης :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Ποιότητα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Τιμή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«Προσωπικότητα» του Προϊόντος (π.χ., οικογενειακό – σπορ, απόδοση – σχεδιασμός, κλασικό – μοντέρνο, κτλ.)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Επιμέρους Χαρακτηριστικά του Προϊόντος (π.χ., αθλητικές εγκαταστάσεις ενός ξενοδοχείου)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Οφέλη / ανάγκες που ικανοποιεί (π.χ., αναψυχή – υγεία - χαλάρωση )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Χαρακτηριστικά πελατών (π.χ., άτομα – σχολεία – ομάδες)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90000"/>
              <a:buFont typeface="Wingdings" panose="05000000000000000000" pitchFamily="2" charset="2"/>
              <a:buChar char="§"/>
            </a:pPr>
            <a:r>
              <a:rPr lang="el-GR" altLang="el-GR" sz="2000"/>
              <a:t>Έναντι άλλου προϊόντος (π.χ., απευθείας σύγκριση)</a:t>
            </a:r>
            <a:endParaRPr lang="en-US" altLang="el-GR" sz="2000"/>
          </a:p>
        </p:txBody>
      </p:sp>
    </p:spTree>
    <p:extLst>
      <p:ext uri="{BB962C8B-B14F-4D97-AF65-F5344CB8AC3E}">
        <p14:creationId xmlns:p14="http://schemas.microsoft.com/office/powerpoint/2010/main" val="958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Τοποθέτηση Προϊόντος / Υπηρεσίας</a:t>
            </a:r>
            <a:endParaRPr lang="en-US" altLang="el-GR" sz="3600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032250" cy="430212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l-GR" altLang="el-GR" sz="2000"/>
              <a:t>Παραδείγματα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Adidas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Puma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Reebok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Umbro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Nike</a:t>
            </a:r>
            <a:endParaRPr lang="el-GR" altLang="el-GR" sz="1800"/>
          </a:p>
          <a:p>
            <a:pPr>
              <a:buClr>
                <a:schemeClr val="tx1"/>
              </a:buClr>
            </a:pPr>
            <a:endParaRPr lang="el-GR" altLang="el-GR" sz="1800"/>
          </a:p>
          <a:p>
            <a:pPr>
              <a:buClr>
                <a:schemeClr val="tx1"/>
              </a:buClr>
            </a:pPr>
            <a:r>
              <a:rPr lang="en-US" altLang="el-GR" sz="1800"/>
              <a:t>Lacoste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Esprit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Marks and Spencer</a:t>
            </a:r>
          </a:p>
          <a:p>
            <a:pPr>
              <a:buClr>
                <a:schemeClr val="tx1"/>
              </a:buClr>
            </a:pPr>
            <a:r>
              <a:rPr lang="en-US" altLang="el-GR" sz="1800"/>
              <a:t>Diesel</a:t>
            </a:r>
            <a:r>
              <a:rPr lang="en-US" altLang="el-GR" sz="2000"/>
              <a:t> </a:t>
            </a:r>
            <a:endParaRPr lang="el-GR" altLang="el-GR" sz="2000"/>
          </a:p>
          <a:p>
            <a:endParaRPr lang="en-US" altLang="el-GR" sz="2800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4550" y="1828800"/>
            <a:ext cx="4032250" cy="430212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el-GR" altLang="el-GR" sz="2000" dirty="0"/>
              <a:t>Παραδείγματα</a:t>
            </a:r>
            <a:endParaRPr lang="en-US" altLang="el-GR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l-GR" sz="2000" dirty="0"/>
              <a:t>Club Med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l-GR" sz="2000" dirty="0" smtClean="0"/>
              <a:t>Gymnasium</a:t>
            </a:r>
            <a:endParaRPr lang="en-US" altLang="el-GR" sz="20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l-GR" sz="2000" dirty="0" smtClean="0"/>
              <a:t>X </a:t>
            </a:r>
            <a:r>
              <a:rPr lang="en-US" altLang="el-GR" sz="2000" dirty="0"/>
              <a:t>Spa</a:t>
            </a:r>
          </a:p>
          <a:p>
            <a:pPr>
              <a:buFont typeface="Wingdings" panose="05000000000000000000" pitchFamily="2" charset="2"/>
              <a:buNone/>
            </a:pPr>
            <a:r>
              <a:rPr lang="el-GR" altLang="el-GR" sz="2000" dirty="0"/>
              <a:t>Ξενοδοχείο </a:t>
            </a:r>
            <a:r>
              <a:rPr lang="el-GR" altLang="el-GR" sz="2000" dirty="0" err="1"/>
              <a:t>Θαλασσο</a:t>
            </a:r>
            <a:r>
              <a:rPr lang="el-GR" altLang="el-GR" sz="2000" dirty="0"/>
              <a:t>-θεραπείας</a:t>
            </a:r>
          </a:p>
          <a:p>
            <a:pPr>
              <a:buFont typeface="Wingdings" panose="05000000000000000000" pitchFamily="2" charset="2"/>
              <a:buNone/>
            </a:pPr>
            <a:r>
              <a:rPr lang="el-GR" altLang="el-GR" sz="2000" dirty="0"/>
              <a:t>Μονάδα </a:t>
            </a:r>
            <a:r>
              <a:rPr lang="el-GR" altLang="el-GR" sz="2000" dirty="0" err="1"/>
              <a:t>Αγρο</a:t>
            </a:r>
            <a:r>
              <a:rPr lang="el-GR" altLang="el-GR" sz="2000" dirty="0"/>
              <a:t>-Τουρισμού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l-GR" sz="2000" dirty="0"/>
          </a:p>
          <a:p>
            <a:pPr>
              <a:buFont typeface="Wingdings" panose="05000000000000000000" pitchFamily="2" charset="2"/>
              <a:buNone/>
            </a:pPr>
            <a:endParaRPr lang="el-GR" altLang="el-GR" sz="2000" dirty="0"/>
          </a:p>
          <a:p>
            <a:pPr>
              <a:buFont typeface="Wingdings" panose="05000000000000000000" pitchFamily="2" charset="2"/>
              <a:buNone/>
            </a:pPr>
            <a:endParaRPr lang="en-US" altLang="el-GR" sz="2000" dirty="0"/>
          </a:p>
          <a:p>
            <a:pPr>
              <a:buFont typeface="Wingdings" panose="05000000000000000000" pitchFamily="2" charset="2"/>
              <a:buNone/>
            </a:pPr>
            <a:endParaRPr lang="el-GR" altLang="el-GR" sz="2000" dirty="0"/>
          </a:p>
          <a:p>
            <a:pPr>
              <a:buFont typeface="Wingdings" panose="05000000000000000000" pitchFamily="2" charset="2"/>
              <a:buNone/>
            </a:pPr>
            <a:endParaRPr lang="en-US" altLang="el-GR" sz="2000" dirty="0"/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1187450" y="5805488"/>
            <a:ext cx="6934200" cy="65405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altLang="el-GR"/>
              <a:t>Άσκηση: Για ένα συγκεκριμένο αθλητικό προϊόν / υπηρεσία εφάρμοσε τα διαφορετικά κριτήρια χωροθέτησης</a:t>
            </a:r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192104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62000"/>
          </a:xfrm>
          <a:noFill/>
          <a:ln/>
        </p:spPr>
        <p:txBody>
          <a:bodyPr/>
          <a:lstStyle/>
          <a:p>
            <a:r>
              <a:rPr lang="el-GR"/>
              <a:t>Στοιχεία του Μάρκετινγκ</a:t>
            </a:r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685800" y="1752600"/>
            <a:ext cx="7848600" cy="1752600"/>
            <a:chOff x="528" y="1104"/>
            <a:chExt cx="4944" cy="1104"/>
          </a:xfrm>
        </p:grpSpPr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528" y="1104"/>
              <a:ext cx="1152" cy="1104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Προϊόν</a:t>
              </a:r>
              <a:endPara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1776" y="1104"/>
              <a:ext cx="1152" cy="1104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Τιμή</a:t>
              </a:r>
            </a:p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Κοστολόγηση</a:t>
              </a:r>
              <a:endPara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>
              <a:off x="3024" y="1104"/>
              <a:ext cx="1152" cy="1104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Τοποθεσία /</a:t>
              </a:r>
            </a:p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Κανάλια</a:t>
              </a:r>
            </a:p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Διανομής</a:t>
              </a:r>
              <a:endPara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auto">
            <a:xfrm>
              <a:off x="4320" y="1104"/>
              <a:ext cx="1152" cy="1104"/>
            </a:xfrm>
            <a:prstGeom prst="diamond">
              <a:avLst/>
            </a:pr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lang="el-GR" sz="24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Προώθηση</a:t>
              </a:r>
              <a:endPara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1600200" y="4267200"/>
            <a:ext cx="1828800" cy="1752600"/>
          </a:xfrm>
          <a:prstGeom prst="diamond">
            <a:avLst/>
          </a:pr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shape">
              <a:fillToRect l="50000" t="50000" r="50000" b="50000"/>
            </a:path>
          </a:gradFill>
          <a:ln w="28575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Ανθρώπινο</a:t>
            </a:r>
          </a:p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Δυναμικό</a:t>
            </a:r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3581400" y="4343400"/>
            <a:ext cx="1995488" cy="1752600"/>
          </a:xfrm>
          <a:prstGeom prst="diamond">
            <a:avLst/>
          </a:pr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shape">
              <a:fillToRect l="50000" t="50000" r="50000" b="50000"/>
            </a:path>
          </a:gradFill>
          <a:ln w="28575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Φυσική</a:t>
            </a:r>
          </a:p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Απόδειξη /</a:t>
            </a:r>
          </a:p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Περιβάλλον</a:t>
            </a:r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5943600" y="4267200"/>
            <a:ext cx="1828800" cy="1752600"/>
          </a:xfrm>
          <a:prstGeom prst="diamond">
            <a:avLst/>
          </a:pr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shape">
              <a:fillToRect l="50000" t="50000" r="50000" b="50000"/>
            </a:path>
          </a:gradFill>
          <a:ln w="28575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Λειτουργική</a:t>
            </a:r>
          </a:p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Διαδικασία</a:t>
            </a:r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304800" y="1295400"/>
            <a:ext cx="8534400" cy="2286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267200" y="3429000"/>
            <a:ext cx="6270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4800">
                <a:latin typeface="Tahoma" pitchFamily="34" charset="0"/>
              </a:rPr>
              <a:t>+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371600" y="1371600"/>
            <a:ext cx="6629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400">
                <a:latin typeface="Times New Roman" pitchFamily="18" charset="0"/>
              </a:rPr>
              <a:t>Παραδοσιακό Μείγμα Μάρκετινγκ των Προϊόντων 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447800" y="3962400"/>
            <a:ext cx="6477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400">
                <a:latin typeface="Times New Roman" pitchFamily="18" charset="0"/>
              </a:rPr>
              <a:t>Διευρυμένο Μείγμα Μάρκετινγκ για τις Υπηρεσίες 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3" presetClass="entr" presetSubtype="3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nimBg="1" autoUpdateAnimBg="0"/>
      <p:bldP spid="4108" grpId="0" animBg="1" autoUpdateAnimBg="0"/>
      <p:bldP spid="410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838200" y="2389188"/>
            <a:ext cx="4076700" cy="4352925"/>
            <a:chOff x="1616" y="1658"/>
            <a:chExt cx="2568" cy="2742"/>
          </a:xfrm>
        </p:grpSpPr>
        <p:sp>
          <p:nvSpPr>
            <p:cNvPr id="3088" name="Oval 16"/>
            <p:cNvSpPr>
              <a:spLocks noChangeAspect="1" noChangeArrowheads="1"/>
            </p:cNvSpPr>
            <p:nvPr/>
          </p:nvSpPr>
          <p:spPr bwMode="auto">
            <a:xfrm>
              <a:off x="1616" y="1658"/>
              <a:ext cx="2568" cy="256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2163" y="3736"/>
              <a:ext cx="13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Υποστηρικτικό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  <a:endParaRPr lang="en-US" sz="2100" b="1">
                <a:latin typeface="Tahoma" pitchFamily="34" charset="0"/>
              </a:endParaRP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0" name="Rectangle 18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62000"/>
          </a:xfrm>
          <a:noFill/>
          <a:ln/>
        </p:spPr>
        <p:txBody>
          <a:bodyPr/>
          <a:lstStyle/>
          <a:p>
            <a:r>
              <a:rPr lang="el-GR"/>
              <a:t>Προϊόν</a:t>
            </a:r>
            <a:endParaRPr 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1187450" y="1341438"/>
            <a:ext cx="6934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Το σύνολο των Χαρακτηριστικών του Προϊόντος </a:t>
            </a:r>
          </a:p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και τα Οφέλη που Αποκομίζουν οι Καταναλωτές</a:t>
            </a:r>
            <a:endParaRPr lang="en-US" sz="2400">
              <a:solidFill>
                <a:schemeClr val="folHlink"/>
              </a:solidFill>
              <a:latin typeface="Tahoma" pitchFamily="34" charset="0"/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003800" y="2997200"/>
            <a:ext cx="3719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sz="2400">
                <a:latin typeface="Tahoma" pitchFamily="34" charset="0"/>
              </a:rPr>
              <a:t>Τα Επίπεδα του Προϊόντος</a:t>
            </a:r>
          </a:p>
          <a:p>
            <a:pPr algn="ctr"/>
            <a:endParaRPr lang="en-US" sz="2400">
              <a:latin typeface="Tahoma" pitchFamily="34" charset="0"/>
            </a:endParaRPr>
          </a:p>
        </p:txBody>
      </p: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619250" y="3141663"/>
            <a:ext cx="2495550" cy="2495550"/>
            <a:chOff x="2112" y="2160"/>
            <a:chExt cx="1572" cy="1572"/>
          </a:xfrm>
        </p:grpSpPr>
        <p:sp>
          <p:nvSpPr>
            <p:cNvPr id="3094" name="Oval 22"/>
            <p:cNvSpPr>
              <a:spLocks noChangeAspect="1" noChangeArrowheads="1"/>
            </p:cNvSpPr>
            <p:nvPr/>
          </p:nvSpPr>
          <p:spPr bwMode="auto">
            <a:xfrm>
              <a:off x="2112" y="2160"/>
              <a:ext cx="1572" cy="15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2305" y="2200"/>
              <a:ext cx="11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Χειροπιαστό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6" name="Oval 24"/>
          <p:cNvSpPr>
            <a:spLocks noChangeAspect="1" noChangeArrowheads="1"/>
          </p:cNvSpPr>
          <p:nvPr/>
        </p:nvSpPr>
        <p:spPr bwMode="auto">
          <a:xfrm>
            <a:off x="2286000" y="3962400"/>
            <a:ext cx="1096963" cy="1096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100" b="1">
                <a:latin typeface="Tahoma" pitchFamily="34" charset="0"/>
              </a:rPr>
              <a:t>Κύριο </a:t>
            </a:r>
          </a:p>
          <a:p>
            <a:pPr algn="ctr"/>
            <a:r>
              <a:rPr lang="el-GR" sz="2100" b="1">
                <a:latin typeface="Tahoma" pitchFamily="34" charset="0"/>
              </a:rPr>
              <a:t>Προϊόν</a:t>
            </a:r>
            <a:endParaRPr lang="en-US" sz="2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5076825" y="3644900"/>
            <a:ext cx="367188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l-GR">
                <a:latin typeface="Tahoma" pitchFamily="34" charset="0"/>
              </a:rPr>
              <a:t>Κύριο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Ψυχαγωγία)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Χειροπιαστό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Αθλητικές Εγκαταστάσεις)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Υποστηρικτικό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(π.χ., Αναψυκτήριο)</a:t>
            </a:r>
            <a:endParaRPr lang="en-US">
              <a:latin typeface="Tahoma" pitchFamily="34" charset="0"/>
            </a:endParaRPr>
          </a:p>
          <a:p>
            <a:pPr algn="ctr"/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09600" y="3810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Τρόποι Κοστολόγησης</a:t>
            </a:r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524000" y="1905000"/>
            <a:ext cx="3048000" cy="12192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/>
          <a:p>
            <a:pPr algn="ctr"/>
            <a:r>
              <a:rPr lang="el-GR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Βασισμένοι στην </a:t>
            </a:r>
          </a:p>
          <a:p>
            <a:pPr algn="ctr"/>
            <a:r>
              <a:rPr lang="el-GR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Εταιρεία και στους</a:t>
            </a:r>
          </a:p>
          <a:p>
            <a:pPr algn="ctr"/>
            <a:r>
              <a:rPr lang="el-GR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Ανταγωνιστές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943600" y="4114800"/>
            <a:ext cx="2133600" cy="1143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Βασισμένοι στην</a:t>
            </a:r>
          </a:p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Ζήτηση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200400" y="4114800"/>
            <a:ext cx="2133600" cy="1143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Βασισμένοι στον</a:t>
            </a:r>
          </a:p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Ανταγωνισμό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838200" y="4114800"/>
            <a:ext cx="2133600" cy="1143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Βασισμένοι στο</a:t>
            </a:r>
          </a:p>
          <a:p>
            <a:pPr algn="ctr"/>
            <a:r>
              <a:rPr lang="el-GR" sz="20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Κόστος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048000" y="3124200"/>
            <a:ext cx="0" cy="609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905000" y="3733800"/>
            <a:ext cx="23622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1905000" y="3733800"/>
            <a:ext cx="0" cy="3810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4267200" y="3733800"/>
            <a:ext cx="0" cy="3810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7010400" y="3124200"/>
            <a:ext cx="0" cy="99060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486400" y="1905000"/>
            <a:ext cx="3048000" cy="1219200"/>
          </a:xfrm>
          <a:prstGeom prst="rect">
            <a:avLst/>
          </a:prstGeom>
          <a:solidFill>
            <a:srgbClr val="C0C0C0"/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outerShdw dist="89803" dir="2700000" algn="ctr" rotWithShape="0">
              <a:schemeClr val="hlink"/>
            </a:outerShdw>
          </a:effectLst>
        </p:spPr>
        <p:txBody>
          <a:bodyPr wrap="none" anchor="ctr"/>
          <a:lstStyle/>
          <a:p>
            <a:pPr algn="ctr"/>
            <a:r>
              <a:rPr lang="el-GR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Βασισμένοι στον </a:t>
            </a:r>
          </a:p>
          <a:p>
            <a:pPr algn="ctr"/>
            <a:r>
              <a:rPr lang="el-GR" sz="240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Πελάτη</a:t>
            </a:r>
            <a:endParaRPr lang="en-US" sz="24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914400" y="381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4000">
                <a:solidFill>
                  <a:schemeClr val="tx2"/>
                </a:solidFill>
                <a:latin typeface="Times New Roman" pitchFamily="18" charset="0"/>
              </a:rPr>
              <a:t>Τι σημαίνει Κανάλι Διανομής;</a:t>
            </a:r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219200" y="1676400"/>
            <a:ext cx="2286000" cy="1219200"/>
          </a:xfrm>
          <a:prstGeom prst="downArrowCallout">
            <a:avLst>
              <a:gd name="adj1" fmla="val 46875"/>
              <a:gd name="adj2" fmla="val 46875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FF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l-G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Διαθεσιμότητα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5638800" y="1676400"/>
            <a:ext cx="2286000" cy="1219200"/>
          </a:xfrm>
          <a:prstGeom prst="downArrowCallout">
            <a:avLst>
              <a:gd name="adj1" fmla="val 46875"/>
              <a:gd name="adj2" fmla="val 46875"/>
              <a:gd name="adj3" fmla="val 16667"/>
              <a:gd name="adj4" fmla="val 66667"/>
            </a:avLst>
          </a:prstGeom>
          <a:gradFill rotWithShape="0">
            <a:gsLst>
              <a:gs pos="0">
                <a:srgbClr val="FF0000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rgbClr val="FF0000"/>
            </a:solidFill>
            <a:miter lim="800000"/>
            <a:headEnd/>
            <a:tailEnd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l-G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Προσιτότητα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90600" y="3124200"/>
            <a:ext cx="30480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latin typeface="Tahoma" pitchFamily="34" charset="0"/>
              </a:rPr>
              <a:t>Βαθμός ευκολίας που</a:t>
            </a:r>
          </a:p>
          <a:p>
            <a:pPr algn="ctr"/>
            <a:r>
              <a:rPr lang="en-US">
                <a:latin typeface="Tahoma" pitchFamily="34" charset="0"/>
              </a:rPr>
              <a:t>o</a:t>
            </a:r>
            <a:r>
              <a:rPr lang="el-GR">
                <a:latin typeface="Tahoma" pitchFamily="34" charset="0"/>
              </a:rPr>
              <a:t> καταναλωτής έρχεται σε</a:t>
            </a:r>
          </a:p>
          <a:p>
            <a:pPr algn="ctr"/>
            <a:r>
              <a:rPr lang="el-GR">
                <a:latin typeface="Tahoma" pitchFamily="34" charset="0"/>
              </a:rPr>
              <a:t>επαφή με τον διανομέα και</a:t>
            </a:r>
          </a:p>
          <a:p>
            <a:pPr algn="ctr"/>
            <a:r>
              <a:rPr lang="el-GR">
                <a:latin typeface="Tahoma" pitchFamily="34" charset="0"/>
              </a:rPr>
              <a:t>κάνει χρήση της υπηρεσίας</a:t>
            </a:r>
          </a:p>
          <a:p>
            <a:pPr algn="ctr"/>
            <a:endParaRPr lang="en-US" sz="2000">
              <a:solidFill>
                <a:schemeClr val="folHlink"/>
              </a:solidFill>
              <a:latin typeface="Tahoma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181600" y="3124200"/>
            <a:ext cx="3200400" cy="1676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solidFill>
                  <a:schemeClr val="tx2"/>
                </a:solidFill>
                <a:latin typeface="Tahoma" pitchFamily="34" charset="0"/>
              </a:rPr>
              <a:t>Ο Βαθμός που το προϊόν </a:t>
            </a:r>
          </a:p>
          <a:p>
            <a:pPr algn="ctr"/>
            <a:r>
              <a:rPr lang="el-GR">
                <a:solidFill>
                  <a:schemeClr val="tx2"/>
                </a:solidFill>
                <a:latin typeface="Tahoma" pitchFamily="34" charset="0"/>
              </a:rPr>
              <a:t>είναι διαθέσιμο στον </a:t>
            </a:r>
          </a:p>
          <a:p>
            <a:pPr algn="ctr"/>
            <a:r>
              <a:rPr lang="el-GR">
                <a:solidFill>
                  <a:schemeClr val="tx2"/>
                </a:solidFill>
                <a:latin typeface="Tahoma" pitchFamily="34" charset="0"/>
              </a:rPr>
              <a:t>καταναλωτή</a:t>
            </a:r>
          </a:p>
          <a:p>
            <a:pPr algn="ctr"/>
            <a:r>
              <a:rPr lang="el-GR">
                <a:solidFill>
                  <a:schemeClr val="tx2"/>
                </a:solidFill>
                <a:latin typeface="Tahoma" pitchFamily="34" charset="0"/>
              </a:rPr>
              <a:t>όταν και όποτε το χρειάζεται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122613" y="5075238"/>
            <a:ext cx="2860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l-GR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Ώρες Λειτουργίας</a:t>
            </a:r>
          </a:p>
          <a:p>
            <a:pPr algn="ctr"/>
            <a:r>
              <a:rPr lang="el-GR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Τοποθεσία</a:t>
            </a:r>
          </a:p>
        </p:txBody>
      </p:sp>
      <p:cxnSp>
        <p:nvCxnSpPr>
          <p:cNvPr id="14345" name="AutoShape 9"/>
          <p:cNvCxnSpPr>
            <a:cxnSpLocks noChangeShapeType="1"/>
            <a:stCxn id="14341" idx="2"/>
            <a:endCxn id="14343" idx="1"/>
          </p:cNvCxnSpPr>
          <p:nvPr/>
        </p:nvCxnSpPr>
        <p:spPr bwMode="auto">
          <a:xfrm rot="16200000" flipH="1">
            <a:off x="2480469" y="4844256"/>
            <a:ext cx="676275" cy="608013"/>
          </a:xfrm>
          <a:prstGeom prst="bentConnector2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  <a:effectLst/>
        </p:spPr>
      </p:cxnSp>
      <p:cxnSp>
        <p:nvCxnSpPr>
          <p:cNvPr id="14346" name="AutoShape 10"/>
          <p:cNvCxnSpPr>
            <a:cxnSpLocks noChangeShapeType="1"/>
            <a:stCxn id="14341" idx="2"/>
          </p:cNvCxnSpPr>
          <p:nvPr/>
        </p:nvCxnSpPr>
        <p:spPr bwMode="auto">
          <a:xfrm rot="16200000" flipH="1">
            <a:off x="2957512" y="4367213"/>
            <a:ext cx="1209675" cy="2095500"/>
          </a:xfrm>
          <a:prstGeom prst="bentConnector2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  <a:effectLst/>
        </p:spPr>
      </p:cxnSp>
      <p:cxnSp>
        <p:nvCxnSpPr>
          <p:cNvPr id="14347" name="AutoShape 11"/>
          <p:cNvCxnSpPr>
            <a:cxnSpLocks noChangeShapeType="1"/>
            <a:stCxn id="14342" idx="2"/>
            <a:endCxn id="14343" idx="3"/>
          </p:cNvCxnSpPr>
          <p:nvPr/>
        </p:nvCxnSpPr>
        <p:spPr bwMode="auto">
          <a:xfrm rot="5400000">
            <a:off x="6044406" y="4749007"/>
            <a:ext cx="676275" cy="798512"/>
          </a:xfrm>
          <a:prstGeom prst="bentConnector2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  <a:effectLst/>
        </p:spPr>
      </p:cxnSp>
      <p:cxnSp>
        <p:nvCxnSpPr>
          <p:cNvPr id="14348" name="AutoShape 12"/>
          <p:cNvCxnSpPr>
            <a:cxnSpLocks noChangeShapeType="1"/>
            <a:stCxn id="14342" idx="2"/>
          </p:cNvCxnSpPr>
          <p:nvPr/>
        </p:nvCxnSpPr>
        <p:spPr bwMode="auto">
          <a:xfrm rot="5400000">
            <a:off x="5106987" y="4344988"/>
            <a:ext cx="1209675" cy="2139950"/>
          </a:xfrm>
          <a:prstGeom prst="bentConnector2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>
                <a:solidFill>
                  <a:schemeClr val="hlink"/>
                </a:solidFill>
              </a:rPr>
              <a:t>Προώθηση</a:t>
            </a:r>
            <a:r>
              <a:rPr lang="en-US">
                <a:solidFill>
                  <a:schemeClr val="hlink"/>
                </a:solidFill>
              </a:rPr>
              <a:t/>
            </a:r>
            <a:br>
              <a:rPr lang="en-US">
                <a:solidFill>
                  <a:schemeClr val="hlink"/>
                </a:solidFill>
              </a:rPr>
            </a:br>
            <a:endParaRPr lang="en-US">
              <a:solidFill>
                <a:schemeClr val="hlink"/>
              </a:solidFill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l-GR" sz="2800">
                <a:solidFill>
                  <a:srgbClr val="221304"/>
                </a:solidFill>
              </a:rPr>
              <a:t>Β</a:t>
            </a:r>
            <a:r>
              <a:rPr lang="el-GR" sz="2800">
                <a:solidFill>
                  <a:srgbClr val="221304"/>
                </a:solidFill>
                <a:cs typeface="Times New Roman" pitchFamily="18" charset="0"/>
              </a:rPr>
              <a:t>ασικές στρατηγικές προώθησης κι επικοινωνίας:</a:t>
            </a:r>
          </a:p>
          <a:p>
            <a:pPr>
              <a:buFontTx/>
              <a:buNone/>
            </a:pPr>
            <a:r>
              <a:rPr lang="el-GR" sz="2800">
                <a:solidFill>
                  <a:srgbClr val="221304"/>
                </a:solidFill>
                <a:cs typeface="Times New Roman" pitchFamily="18" charset="0"/>
              </a:rPr>
              <a:t> </a:t>
            </a:r>
          </a:p>
          <a:p>
            <a:pPr>
              <a:buClr>
                <a:srgbClr val="993300"/>
              </a:buClr>
            </a:pPr>
            <a:r>
              <a:rPr lang="el-GR" sz="2800" b="1">
                <a:solidFill>
                  <a:srgbClr val="221304"/>
                </a:solidFill>
                <a:cs typeface="Times New Roman" pitchFamily="18" charset="0"/>
              </a:rPr>
              <a:t>1.      Η διαφήμιση</a:t>
            </a:r>
          </a:p>
          <a:p>
            <a:pPr>
              <a:buClr>
                <a:srgbClr val="993300"/>
              </a:buClr>
            </a:pPr>
            <a:r>
              <a:rPr lang="el-GR" sz="2800" b="1">
                <a:solidFill>
                  <a:srgbClr val="221304"/>
                </a:solidFill>
                <a:cs typeface="Times New Roman" pitchFamily="18" charset="0"/>
              </a:rPr>
              <a:t>2.      Οι δημόσιες σχέσεις</a:t>
            </a:r>
          </a:p>
          <a:p>
            <a:pPr>
              <a:buClr>
                <a:srgbClr val="993300"/>
              </a:buClr>
            </a:pPr>
            <a:r>
              <a:rPr lang="el-GR" sz="2800" b="1">
                <a:solidFill>
                  <a:srgbClr val="221304"/>
                </a:solidFill>
                <a:cs typeface="Times New Roman" pitchFamily="18" charset="0"/>
              </a:rPr>
              <a:t>3.      Οι προσωπικές πωλήσεις</a:t>
            </a:r>
          </a:p>
          <a:p>
            <a:pPr>
              <a:buClr>
                <a:srgbClr val="993300"/>
              </a:buClr>
            </a:pPr>
            <a:r>
              <a:rPr lang="el-GR" sz="2800" b="1">
                <a:solidFill>
                  <a:srgbClr val="221304"/>
                </a:solidFill>
                <a:cs typeface="Times New Roman" pitchFamily="18" charset="0"/>
              </a:rPr>
              <a:t>4.      Οι χορηγίες</a:t>
            </a:r>
          </a:p>
          <a:p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Η Διαφήμιση</a:t>
            </a:r>
            <a:r>
              <a:rPr lang="en-US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98638"/>
            <a:ext cx="7859712" cy="4525962"/>
          </a:xfrm>
        </p:spPr>
        <p:txBody>
          <a:bodyPr/>
          <a:lstStyle/>
          <a:p>
            <a:pPr>
              <a:buClr>
                <a:srgbClr val="993300"/>
              </a:buClr>
              <a:buFont typeface="Wingdings" pitchFamily="2" charset="2"/>
              <a:buChar char="Ø"/>
            </a:pPr>
            <a:r>
              <a:rPr lang="el-GR">
                <a:cs typeface="Times New Roman" pitchFamily="18" charset="0"/>
              </a:rPr>
              <a:t> </a:t>
            </a:r>
            <a:r>
              <a:rPr lang="en-US" sz="2800">
                <a:cs typeface="Times New Roman" pitchFamily="18" charset="0"/>
              </a:rPr>
              <a:t>Οι επιγραφές, τα μηνύματα, και οι αφίσες</a:t>
            </a:r>
            <a:endParaRPr lang="el-GR" sz="2800">
              <a:cs typeface="Times New Roman" pitchFamily="18" charset="0"/>
            </a:endParaRPr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endParaRPr lang="el-GR" sz="2800">
              <a:cs typeface="Times New Roman" pitchFamily="18" charset="0"/>
            </a:endParaRPr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r>
              <a:rPr lang="el-GR" sz="2800"/>
              <a:t>ΜΜΕ</a:t>
            </a:r>
            <a:r>
              <a:rPr lang="en-US" sz="2800"/>
              <a:t> </a:t>
            </a:r>
            <a:endParaRPr lang="el-GR" sz="2800"/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endParaRPr lang="en-US" sz="2800"/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r>
              <a:rPr lang="en-US" sz="2800">
                <a:cs typeface="Times New Roman" pitchFamily="18" charset="0"/>
              </a:rPr>
              <a:t> Η χρήση διαφημιστικών φυλλαδίων</a:t>
            </a:r>
            <a:endParaRPr lang="el-GR" sz="2800">
              <a:cs typeface="Times New Roman" pitchFamily="18" charset="0"/>
            </a:endParaRPr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endParaRPr lang="el-GR" sz="2800"/>
          </a:p>
          <a:p>
            <a:pPr>
              <a:buClr>
                <a:srgbClr val="993300"/>
              </a:buClr>
              <a:buFont typeface="Wingdings" pitchFamily="2" charset="2"/>
              <a:buChar char="Ø"/>
            </a:pPr>
            <a:r>
              <a:rPr lang="el-GR" sz="2800">
                <a:cs typeface="Times New Roman" pitchFamily="18" charset="0"/>
              </a:rPr>
              <a:t> </a:t>
            </a:r>
            <a:r>
              <a:rPr lang="en-US" sz="2800">
                <a:cs typeface="Times New Roman" pitchFamily="18" charset="0"/>
              </a:rPr>
              <a:t>Η χρήση ιστοσελίδας στο δια-δίκτυο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Η Διαφήμιση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98638"/>
            <a:ext cx="8075612" cy="4525962"/>
          </a:xfrm>
        </p:spPr>
        <p:txBody>
          <a:bodyPr/>
          <a:lstStyle/>
          <a:p>
            <a:endParaRPr lang="en-US"/>
          </a:p>
          <a:p>
            <a:r>
              <a:rPr lang="en-US">
                <a:cs typeface="Times New Roman" pitchFamily="18" charset="0"/>
              </a:rPr>
              <a:t>Γράμματα επικοινωνίας (newsletters)</a:t>
            </a:r>
          </a:p>
          <a:p>
            <a:r>
              <a:rPr lang="en-US">
                <a:cs typeface="Times New Roman" pitchFamily="18" charset="0"/>
              </a:rPr>
              <a:t>Η προώθηση μέσα στις εγκαταστάσεις</a:t>
            </a:r>
          </a:p>
          <a:p>
            <a:r>
              <a:rPr lang="en-US">
                <a:cs typeface="Times New Roman" pitchFamily="18" charset="0"/>
              </a:rPr>
              <a:t>Η ανεπίσημη επικοινωνία (word-of-mouth</a:t>
            </a:r>
            <a:r>
              <a:rPr lang="el-GR">
                <a:cs typeface="Times New Roman" pitchFamily="18" charset="0"/>
              </a:rPr>
              <a:t>)</a:t>
            </a:r>
            <a:endParaRPr lang="en-US">
              <a:cs typeface="Times New Roman" pitchFamily="18" charset="0"/>
            </a:endParaRPr>
          </a:p>
          <a:p>
            <a:r>
              <a:rPr lang="el-GR"/>
              <a:t>Η δημοσιότητα</a:t>
            </a:r>
            <a:endParaRPr lang="en-US"/>
          </a:p>
          <a:p>
            <a:endParaRPr lang="en-US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647700"/>
          </a:xfrm>
        </p:spPr>
        <p:txBody>
          <a:bodyPr/>
          <a:lstStyle/>
          <a:p>
            <a:r>
              <a:rPr lang="el-GR">
                <a:solidFill>
                  <a:srgbClr val="221304"/>
                </a:solidFill>
                <a:cs typeface="Times New Roman" pitchFamily="18" charset="0"/>
              </a:rPr>
              <a:t>Οι Δημόσιες Σχέσεις</a:t>
            </a:r>
            <a:br>
              <a:rPr lang="el-GR">
                <a:solidFill>
                  <a:srgbClr val="221304"/>
                </a:solidFill>
                <a:cs typeface="Times New Roman" pitchFamily="18" charset="0"/>
              </a:rPr>
            </a:br>
            <a:endParaRPr lang="en-US">
              <a:solidFill>
                <a:srgbClr val="221304"/>
              </a:solidFill>
              <a:cs typeface="Times New Roman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Β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ασικές λειτουργίες του τμήματος δημοσίων σχέσεων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είναι οι ακόλουθες:</a:t>
            </a:r>
            <a:endParaRPr lang="el-GR" sz="28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l-GR" sz="2800">
              <a:solidFill>
                <a:srgbClr val="221304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   1. Η 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διαχείριση των σχέσεων με τα ΜΜΕ.</a:t>
            </a:r>
            <a:endParaRPr lang="el-GR" sz="28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   2. 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Η βελτίωση της δημοσιότητας.</a:t>
            </a:r>
            <a:endParaRPr lang="el-GR" sz="280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   3. 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Η ανάπτυξη σχέσεων με το κράτος και τους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       τοπικούς φορείς.</a:t>
            </a:r>
            <a:endParaRPr lang="el-GR" sz="28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   4. 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Η ανάπτυξη δικτύων εσωτερικής επικοινωνίας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      (με το προσωπικό του οργανισμού).</a:t>
            </a:r>
            <a:endParaRPr lang="el-GR" sz="28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l-GR" sz="2800">
                <a:solidFill>
                  <a:srgbClr val="000000"/>
                </a:solidFill>
              </a:rPr>
              <a:t>   5. </a:t>
            </a:r>
            <a:r>
              <a:rPr lang="el-GR" sz="2800">
                <a:solidFill>
                  <a:srgbClr val="000000"/>
                </a:solidFill>
                <a:cs typeface="Times New Roman" pitchFamily="18" charset="0"/>
              </a:rPr>
              <a:t>Η βοήθεια στην ανάπτυξη νέων προϊόντων.</a:t>
            </a:r>
            <a:endParaRPr lang="el-GR" sz="28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419600"/>
          </a:xfrm>
        </p:spPr>
        <p:txBody>
          <a:bodyPr/>
          <a:lstStyle/>
          <a:p>
            <a:r>
              <a:rPr lang="el-G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Το Μίγμα Μάρκετινγκ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l-GR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στις Αθλητικές Υπηρεσίες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6372225" y="5734050"/>
            <a:ext cx="2016125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b="1"/>
              <a:t>Κ. Αλεξανδρής</a:t>
            </a:r>
          </a:p>
        </p:txBody>
      </p:sp>
    </p:spTree>
    <p:extLst>
      <p:ext uri="{BB962C8B-B14F-4D97-AF65-F5344CB8AC3E}">
        <p14:creationId xmlns:p14="http://schemas.microsoft.com/office/powerpoint/2010/main" val="65279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el-GR">
                <a:solidFill>
                  <a:srgbClr val="000000"/>
                </a:solidFill>
                <a:cs typeface="Times New Roman" pitchFamily="18" charset="0"/>
              </a:rPr>
              <a:t>Ανθρώπινο Δυναμικό</a:t>
            </a:r>
            <a:r>
              <a:rPr lang="el-GR">
                <a:solidFill>
                  <a:srgbClr val="221304"/>
                </a:solidFill>
                <a:cs typeface="Times New Roman" pitchFamily="18" charset="0"/>
              </a:rPr>
              <a:t/>
            </a:r>
            <a:br>
              <a:rPr lang="el-GR">
                <a:solidFill>
                  <a:srgbClr val="221304"/>
                </a:solidFill>
                <a:cs typeface="Times New Roman" pitchFamily="18" charset="0"/>
              </a:rPr>
            </a:br>
            <a:endParaRPr lang="en-US">
              <a:solidFill>
                <a:srgbClr val="221304"/>
              </a:solidFill>
              <a:cs typeface="Times New Roman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l-GR" sz="2800">
                <a:solidFill>
                  <a:srgbClr val="000000"/>
                </a:solidFill>
              </a:rPr>
              <a:t>Στόχοι:</a:t>
            </a:r>
          </a:p>
          <a:p>
            <a:pPr>
              <a:lnSpc>
                <a:spcPct val="90000"/>
              </a:lnSpc>
            </a:pPr>
            <a:endParaRPr lang="el-GR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1.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Τον προγραμματισμό των αναγκών του οργανισμού σε προσωπικό.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2.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Την λεπτομερή περιγραφή των κενών (ή καινούριων) θέσεων εργασίας.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3.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 διαδικασία της πρόσληψης.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4.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 συνεχή εκπαίδευση και ανάπτυξη του προσωπικού.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5.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Την εκτίμηση της απόδοσης του προσωπικού.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6.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Την παροχή κινήτρων για τους εργαζόμενους.</a:t>
            </a:r>
            <a:endParaRPr lang="el-GR" sz="2000">
              <a:solidFill>
                <a:srgbClr val="221304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7.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Τη δυνατότητα εξέλιξης μέσα στον οργανισμό.</a:t>
            </a:r>
            <a:endParaRPr lang="el-GR" sz="2000">
              <a:solidFill>
                <a:srgbClr val="221304"/>
              </a:solidFill>
            </a:endParaRP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rgbClr val="000000"/>
                </a:solidFill>
              </a:rPr>
              <a:t>8.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Την αύξηση της εργασιακής ικανοποίηση του προσωπικού.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684213" y="47625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3200">
                <a:solidFill>
                  <a:schemeClr val="tx2"/>
                </a:solidFill>
                <a:latin typeface="Times New Roman" pitchFamily="18" charset="0"/>
              </a:rPr>
              <a:t>Τι Σημαίνει Φυσικό / Χειροπιαστό Περιβάλλον;</a:t>
            </a:r>
            <a:endParaRPr lang="en-US" sz="32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5539" name="Line 3"/>
          <p:cNvSpPr>
            <a:spLocks noChangeShapeType="1"/>
          </p:cNvSpPr>
          <p:nvPr/>
        </p:nvSpPr>
        <p:spPr bwMode="auto">
          <a:xfrm>
            <a:off x="4724400" y="2133600"/>
            <a:ext cx="0" cy="4572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1752600" y="3962400"/>
            <a:ext cx="1676400" cy="914400"/>
          </a:xfrm>
          <a:prstGeom prst="downArrowCallout">
            <a:avLst>
              <a:gd name="adj1" fmla="val 45833"/>
              <a:gd name="adj2" fmla="val 45833"/>
              <a:gd name="adj3" fmla="val 16667"/>
              <a:gd name="adj4" fmla="val 66667"/>
            </a:avLst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Πελάτες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5638800" y="3962400"/>
            <a:ext cx="1981200" cy="914400"/>
          </a:xfrm>
          <a:prstGeom prst="downArrowCallout">
            <a:avLst>
              <a:gd name="adj1" fmla="val 54167"/>
              <a:gd name="adj2" fmla="val 54167"/>
              <a:gd name="adj3" fmla="val 16667"/>
              <a:gd name="adj4" fmla="val 66667"/>
            </a:avLst>
          </a:prstGeom>
          <a:gradFill rotWithShape="0">
            <a:gsLst>
              <a:gs pos="0">
                <a:srgbClr val="00FF00"/>
              </a:gs>
              <a:gs pos="100000">
                <a:srgbClr val="00FF00">
                  <a:gamma/>
                  <a:tint val="20000"/>
                  <a:invGamma/>
                </a:srgbClr>
              </a:gs>
            </a:gsLst>
            <a:path path="rect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Εργαζόμενοι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5867400" y="5029200"/>
            <a:ext cx="1471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l-GR" sz="2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Εργασιακό</a:t>
            </a:r>
          </a:p>
          <a:p>
            <a:pPr algn="ctr"/>
            <a:r>
              <a:rPr lang="el-GR" sz="2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Περιβάλλον</a:t>
            </a:r>
            <a:endParaRPr lang="en-US" sz="20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auto">
          <a:xfrm>
            <a:off x="1654175" y="2667000"/>
            <a:ext cx="1981200" cy="1219200"/>
          </a:xfrm>
          <a:prstGeom prst="downArrowCallout">
            <a:avLst>
              <a:gd name="adj1" fmla="val 40625"/>
              <a:gd name="adj2" fmla="val 40625"/>
              <a:gd name="adj3" fmla="val 16667"/>
              <a:gd name="adj4" fmla="val 6875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3635375" y="2667000"/>
            <a:ext cx="1905000" cy="838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65545" name="AutoShape 9"/>
          <p:cNvSpPr>
            <a:spLocks noChangeArrowheads="1"/>
          </p:cNvSpPr>
          <p:nvPr/>
        </p:nvSpPr>
        <p:spPr bwMode="auto">
          <a:xfrm>
            <a:off x="5540375" y="2667000"/>
            <a:ext cx="1981200" cy="1219200"/>
          </a:xfrm>
          <a:prstGeom prst="downArrowCallout">
            <a:avLst>
              <a:gd name="adj1" fmla="val 40625"/>
              <a:gd name="adj2" fmla="val 40625"/>
              <a:gd name="adj3" fmla="val 16667"/>
              <a:gd name="adj4" fmla="val 6875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339975" y="2708275"/>
            <a:ext cx="4418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l-GR" sz="2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Το φυσικό περιβάλλον επηρεάζει τους</a:t>
            </a:r>
          </a:p>
          <a:p>
            <a:pPr algn="ctr"/>
            <a:r>
              <a:rPr lang="el-GR" sz="2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Εργαζόμενους και τους Πελάτες</a:t>
            </a:r>
            <a:endParaRPr lang="en-US" sz="20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3309938" y="5867400"/>
            <a:ext cx="2522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SERVICESCAPE</a:t>
            </a:r>
          </a:p>
        </p:txBody>
      </p:sp>
      <p:cxnSp>
        <p:nvCxnSpPr>
          <p:cNvPr id="65548" name="AutoShape 12"/>
          <p:cNvCxnSpPr>
            <a:cxnSpLocks noChangeShapeType="1"/>
            <a:stCxn id="65542" idx="2"/>
            <a:endCxn id="65547" idx="3"/>
          </p:cNvCxnSpPr>
          <p:nvPr/>
        </p:nvCxnSpPr>
        <p:spPr bwMode="auto">
          <a:xfrm rot="5400000">
            <a:off x="6035675" y="5527675"/>
            <a:ext cx="365125" cy="771525"/>
          </a:xfrm>
          <a:prstGeom prst="bentConnector2">
            <a:avLst/>
          </a:prstGeom>
          <a:noFill/>
          <a:ln w="38100">
            <a:solidFill>
              <a:srgbClr val="000000"/>
            </a:solidFill>
            <a:miter lim="800000"/>
            <a:headEnd/>
            <a:tailEnd type="stealth" w="med" len="med"/>
          </a:ln>
          <a:effectLst/>
        </p:spPr>
      </p:cxn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838200" y="5029200"/>
            <a:ext cx="1531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l-GR" sz="2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Χειροπιαστό</a:t>
            </a:r>
          </a:p>
          <a:p>
            <a:pPr algn="ctr"/>
            <a:endParaRPr lang="en-US" sz="20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2405063" y="5029200"/>
            <a:ext cx="13858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l-GR" sz="2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Ελάττωση </a:t>
            </a:r>
          </a:p>
          <a:p>
            <a:pPr algn="ctr"/>
            <a:r>
              <a:rPr lang="el-GR" sz="20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Ρίσκου</a:t>
            </a:r>
            <a:endParaRPr lang="en-US" sz="200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2016125" y="5730875"/>
            <a:ext cx="1293813" cy="365125"/>
            <a:chOff x="1270" y="3610"/>
            <a:chExt cx="815" cy="230"/>
          </a:xfrm>
        </p:grpSpPr>
        <p:cxnSp>
          <p:nvCxnSpPr>
            <p:cNvPr id="65552" name="AutoShape 16"/>
            <p:cNvCxnSpPr>
              <a:cxnSpLocks noChangeShapeType="1"/>
              <a:stCxn id="65549" idx="2"/>
              <a:endCxn id="65547" idx="1"/>
            </p:cNvCxnSpPr>
            <p:nvPr/>
          </p:nvCxnSpPr>
          <p:spPr bwMode="auto">
            <a:xfrm rot="16200000" flipH="1">
              <a:off x="1563" y="3317"/>
              <a:ext cx="230" cy="81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stealth" w="med" len="med"/>
            </a:ln>
            <a:effectLst/>
          </p:spPr>
        </p:cxnSp>
        <p:cxnSp>
          <p:nvCxnSpPr>
            <p:cNvPr id="65553" name="AutoShape 17"/>
            <p:cNvCxnSpPr>
              <a:cxnSpLocks noChangeShapeType="1"/>
              <a:stCxn id="65550" idx="2"/>
              <a:endCxn id="65547" idx="1"/>
            </p:cNvCxnSpPr>
            <p:nvPr/>
          </p:nvCxnSpPr>
          <p:spPr bwMode="auto">
            <a:xfrm rot="16200000" flipH="1">
              <a:off x="1902" y="3657"/>
              <a:ext cx="230" cy="136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stealth" w="med" len="med"/>
            </a:ln>
            <a:effectLst/>
          </p:spPr>
        </p:cxnSp>
      </p:grpSp>
      <p:sp>
        <p:nvSpPr>
          <p:cNvPr id="65554" name="Rectangle 18"/>
          <p:cNvSpPr>
            <a:spLocks noChangeArrowheads="1"/>
          </p:cNvSpPr>
          <p:nvPr/>
        </p:nvSpPr>
        <p:spPr bwMode="auto">
          <a:xfrm>
            <a:off x="1371600" y="14478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000">
                <a:latin typeface="Tahoma" pitchFamily="34" charset="0"/>
              </a:rPr>
              <a:t>Η Ανθρώπινη Συμπεριφορά επηρεάζεται από το φυσικό περιβάλλον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Φυσική Απόδειξη / Περιβάλλον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98638"/>
            <a:ext cx="8075612" cy="4525962"/>
          </a:xfrm>
        </p:spPr>
        <p:txBody>
          <a:bodyPr/>
          <a:lstStyle/>
          <a:p>
            <a:pPr>
              <a:buFontTx/>
              <a:buNone/>
            </a:pPr>
            <a:r>
              <a:rPr lang="el-GR"/>
              <a:t>Παραδείγματα:</a:t>
            </a:r>
          </a:p>
          <a:p>
            <a:pPr>
              <a:buFontTx/>
              <a:buNone/>
            </a:pPr>
            <a:endParaRPr lang="el-GR"/>
          </a:p>
          <a:p>
            <a:r>
              <a:rPr lang="en-US">
                <a:cs typeface="Times New Roman" pitchFamily="18" charset="0"/>
              </a:rPr>
              <a:t>Ο φωτισμός και τα χρώματα</a:t>
            </a:r>
            <a:r>
              <a:rPr lang="en-US"/>
              <a:t> </a:t>
            </a:r>
            <a:endParaRPr lang="el-GR"/>
          </a:p>
          <a:p>
            <a:r>
              <a:rPr lang="en-US">
                <a:cs typeface="Times New Roman" pitchFamily="18" charset="0"/>
              </a:rPr>
              <a:t>Η μουσική και οι ανακοινώσεις</a:t>
            </a:r>
            <a:r>
              <a:rPr lang="en-US"/>
              <a:t> </a:t>
            </a:r>
            <a:endParaRPr lang="el-GR"/>
          </a:p>
          <a:p>
            <a:r>
              <a:rPr lang="en-US">
                <a:cs typeface="Times New Roman" pitchFamily="18" charset="0"/>
              </a:rPr>
              <a:t>Η καθαριότητα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chemeClr val="tx2"/>
                </a:solidFill>
                <a:latin typeface="Times New Roman" pitchFamily="18" charset="0"/>
              </a:rPr>
              <a:t>Αντίληψη Χρωμάτων</a:t>
            </a:r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4572000" y="1295400"/>
            <a:ext cx="4343400" cy="762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«Ψυχρά» Χρώματα</a:t>
            </a: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28600" y="1295400"/>
            <a:ext cx="4343400" cy="762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Ζεστά Χρώματα</a:t>
            </a:r>
            <a:endParaRPr lang="en-US" sz="2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4572000" y="2057400"/>
            <a:ext cx="1447800" cy="685800"/>
          </a:xfrm>
          <a:prstGeom prst="rect">
            <a:avLst/>
          </a:prstGeom>
          <a:solidFill>
            <a:srgbClr val="0000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Μπλε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6019800" y="2057400"/>
            <a:ext cx="1447800" cy="685800"/>
          </a:xfrm>
          <a:prstGeom prst="rect">
            <a:avLst/>
          </a:prstGeom>
          <a:solidFill>
            <a:srgbClr val="0099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Πράσινο</a:t>
            </a:r>
            <a:endParaRPr lang="en-US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7467600" y="2057400"/>
            <a:ext cx="1447800" cy="68580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Άσπρο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228600" y="2057400"/>
            <a:ext cx="1447800" cy="685800"/>
          </a:xfrm>
          <a:prstGeom prst="rect">
            <a:avLst/>
          </a:prstGeom>
          <a:solidFill>
            <a:srgbClr val="FF00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Κόκκινο</a:t>
            </a:r>
            <a:endParaRPr 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1676400" y="2057400"/>
            <a:ext cx="1447800" cy="68580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Κίτρινο</a:t>
            </a:r>
            <a:endParaRPr lang="en-US" sz="24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67594" name="Rectangle 10"/>
          <p:cNvSpPr>
            <a:spLocks noChangeArrowheads="1"/>
          </p:cNvSpPr>
          <p:nvPr/>
        </p:nvSpPr>
        <p:spPr bwMode="auto">
          <a:xfrm>
            <a:off x="3124200" y="2057400"/>
            <a:ext cx="1447800" cy="685800"/>
          </a:xfrm>
          <a:prstGeom prst="rect">
            <a:avLst/>
          </a:prstGeom>
          <a:solidFill>
            <a:srgbClr val="FF66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Πορτοκαλί</a:t>
            </a:r>
            <a:endParaRPr lang="en-US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4572000" y="2743200"/>
            <a:ext cx="1447800" cy="3657600"/>
          </a:xfrm>
          <a:prstGeom prst="rect">
            <a:avLst/>
          </a:prstGeom>
          <a:solidFill>
            <a:srgbClr val="0000FF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Σεβασμό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Κύρος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Αξιοπιστία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Δύναμη</a:t>
            </a:r>
          </a:p>
        </p:txBody>
      </p: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6019800" y="2743200"/>
            <a:ext cx="1447800" cy="3657600"/>
          </a:xfrm>
          <a:prstGeom prst="rect">
            <a:avLst/>
          </a:prstGeom>
          <a:solidFill>
            <a:srgbClr val="0099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solidFill>
                  <a:srgbClr val="000000"/>
                </a:solidFill>
                <a:latin typeface="Tahoma" pitchFamily="34" charset="0"/>
              </a:rPr>
              <a:t>Ηρεμία</a:t>
            </a:r>
          </a:p>
          <a:p>
            <a:pPr algn="ctr"/>
            <a:r>
              <a:rPr lang="el-GR">
                <a:solidFill>
                  <a:srgbClr val="000000"/>
                </a:solidFill>
                <a:latin typeface="Tahoma" pitchFamily="34" charset="0"/>
              </a:rPr>
              <a:t>Ξεκούραση</a:t>
            </a:r>
          </a:p>
          <a:p>
            <a:pPr algn="ctr"/>
            <a:r>
              <a:rPr lang="el-GR">
                <a:solidFill>
                  <a:srgbClr val="000000"/>
                </a:solidFill>
                <a:latin typeface="Tahoma" pitchFamily="34" charset="0"/>
              </a:rPr>
              <a:t>Ειρήνη</a:t>
            </a:r>
          </a:p>
          <a:p>
            <a:pPr algn="ctr"/>
            <a:r>
              <a:rPr lang="el-GR">
                <a:solidFill>
                  <a:srgbClr val="000000"/>
                </a:solidFill>
                <a:latin typeface="Tahoma" pitchFamily="34" charset="0"/>
              </a:rPr>
              <a:t>Ανάπτυξη</a:t>
            </a:r>
          </a:p>
          <a:p>
            <a:pPr algn="ctr"/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7467600" y="2743200"/>
            <a:ext cx="1447800" cy="365760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latin typeface="Tahoma" pitchFamily="34" charset="0"/>
              </a:rPr>
              <a:t>Καθαριότητα</a:t>
            </a:r>
          </a:p>
          <a:p>
            <a:pPr algn="ctr"/>
            <a:r>
              <a:rPr lang="el-GR">
                <a:latin typeface="Tahoma" pitchFamily="34" charset="0"/>
              </a:rPr>
              <a:t>Αγνότητα</a:t>
            </a:r>
          </a:p>
          <a:p>
            <a:pPr algn="ctr"/>
            <a:endParaRPr lang="en-US">
              <a:latin typeface="Tahoma" pitchFamily="34" charset="0"/>
            </a:endParaRPr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228600" y="2743200"/>
            <a:ext cx="1447800" cy="3657600"/>
          </a:xfrm>
          <a:prstGeom prst="rect">
            <a:avLst/>
          </a:prstGeom>
          <a:solidFill>
            <a:srgbClr val="FF00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Αγάπη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Πάθος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Θάρρος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Πείνα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Φωτιά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Ζεστασιά</a:t>
            </a:r>
          </a:p>
          <a:p>
            <a:pPr algn="ctr"/>
            <a:r>
              <a:rPr lang="el-GR">
                <a:solidFill>
                  <a:schemeClr val="bg1"/>
                </a:solidFill>
                <a:latin typeface="Tahoma" pitchFamily="34" charset="0"/>
              </a:rPr>
              <a:t>Ενθουσιασμό</a:t>
            </a:r>
            <a:endParaRPr lang="en-US">
              <a:solidFill>
                <a:schemeClr val="bg1"/>
              </a:solidFill>
              <a:latin typeface="Tahoma" pitchFamily="34" charset="0"/>
            </a:endParaRPr>
          </a:p>
          <a:p>
            <a:pPr algn="ctr"/>
            <a:r>
              <a:rPr lang="en-US">
                <a:solidFill>
                  <a:schemeClr val="bg1"/>
                </a:solidFill>
                <a:latin typeface="Tahoma" pitchFamily="34" charset="0"/>
              </a:rPr>
              <a:t>Stop</a:t>
            </a:r>
          </a:p>
        </p:txBody>
      </p:sp>
      <p:sp>
        <p:nvSpPr>
          <p:cNvPr id="67599" name="Rectangle 15"/>
          <p:cNvSpPr>
            <a:spLocks noChangeArrowheads="1"/>
          </p:cNvSpPr>
          <p:nvPr/>
        </p:nvSpPr>
        <p:spPr bwMode="auto">
          <a:xfrm>
            <a:off x="1676400" y="2743200"/>
            <a:ext cx="1447800" cy="365760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hlink"/>
                </a:solidFill>
                <a:latin typeface="Tahoma" pitchFamily="34" charset="0"/>
              </a:rPr>
              <a:t>Sportive</a:t>
            </a:r>
          </a:p>
          <a:p>
            <a:pPr algn="ctr"/>
            <a:r>
              <a:rPr lang="el-GR">
                <a:solidFill>
                  <a:schemeClr val="hlink"/>
                </a:solidFill>
                <a:latin typeface="Tahoma" pitchFamily="34" charset="0"/>
              </a:rPr>
              <a:t>Δόξα</a:t>
            </a:r>
          </a:p>
          <a:p>
            <a:pPr algn="ctr"/>
            <a:r>
              <a:rPr lang="el-GR">
                <a:solidFill>
                  <a:schemeClr val="hlink"/>
                </a:solidFill>
                <a:latin typeface="Tahoma" pitchFamily="34" charset="0"/>
              </a:rPr>
              <a:t>Φιλία</a:t>
            </a:r>
          </a:p>
          <a:p>
            <a:pPr algn="ctr"/>
            <a:r>
              <a:rPr lang="el-GR">
                <a:solidFill>
                  <a:schemeClr val="hlink"/>
                </a:solidFill>
                <a:latin typeface="Tahoma" pitchFamily="34" charset="0"/>
              </a:rPr>
              <a:t>Ζεστασιά</a:t>
            </a:r>
          </a:p>
          <a:p>
            <a:pPr algn="ctr"/>
            <a:endParaRPr lang="en-US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3124200" y="2743200"/>
            <a:ext cx="1447800" cy="3657600"/>
          </a:xfrm>
          <a:prstGeom prst="rect">
            <a:avLst/>
          </a:prstGeom>
          <a:solidFill>
            <a:srgbClr val="FF660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>
                <a:latin typeface="Tahoma" pitchFamily="34" charset="0"/>
              </a:rPr>
              <a:t>Πλούτος</a:t>
            </a:r>
          </a:p>
          <a:p>
            <a:pPr algn="ctr"/>
            <a:r>
              <a:rPr lang="el-GR">
                <a:latin typeface="Tahoma" pitchFamily="34" charset="0"/>
              </a:rPr>
              <a:t>Χρυσάφι</a:t>
            </a:r>
          </a:p>
          <a:p>
            <a:pPr algn="ctr"/>
            <a:r>
              <a:rPr lang="el-GR">
                <a:latin typeface="Tahoma" pitchFamily="34" charset="0"/>
              </a:rPr>
              <a:t>Ζεστασιά</a:t>
            </a:r>
          </a:p>
          <a:p>
            <a:pPr algn="ctr"/>
            <a:r>
              <a:rPr lang="el-GR">
                <a:latin typeface="Tahoma" pitchFamily="34" charset="0"/>
              </a:rPr>
              <a:t>Φιλία</a:t>
            </a:r>
          </a:p>
        </p:txBody>
      </p:sp>
      <p:sp>
        <p:nvSpPr>
          <p:cNvPr id="67601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09600"/>
            <a:ext cx="457200" cy="457200"/>
          </a:xfrm>
          <a:prstGeom prst="actionButtonBackPrevious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Λειτουργική Διαδικασία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32038"/>
            <a:ext cx="8229600" cy="4525962"/>
          </a:xfrm>
        </p:spPr>
        <p:txBody>
          <a:bodyPr/>
          <a:lstStyle/>
          <a:p>
            <a:r>
              <a:rPr lang="el-GR">
                <a:solidFill>
                  <a:srgbClr val="000000"/>
                </a:solidFill>
                <a:cs typeface="Times New Roman" pitchFamily="18" charset="0"/>
              </a:rPr>
              <a:t>Περιλαμβάνει την ανάλυση και κωδικοποίησης της καθημερινής λειτουργίας του οργανισμού. </a:t>
            </a:r>
            <a:endParaRPr lang="el-GR">
              <a:solidFill>
                <a:srgbClr val="221304"/>
              </a:solidFill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420938"/>
            <a:ext cx="7705725" cy="1143000"/>
          </a:xfrm>
        </p:spPr>
        <p:txBody>
          <a:bodyPr/>
          <a:lstStyle/>
          <a:p>
            <a:r>
              <a:rPr lang="en-US" altLang="el-GR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l-GR" altLang="el-GR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Τμηματοποίηση της Αγοράς</a:t>
            </a:r>
            <a:endParaRPr lang="en-US" altLang="el-GR" sz="4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516688" y="5516563"/>
            <a:ext cx="208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altLang="el-GR" sz="2400"/>
              <a:t>Κ. Αλεξανδρής</a:t>
            </a:r>
          </a:p>
        </p:txBody>
      </p:sp>
    </p:spTree>
    <p:extLst>
      <p:ext uri="{BB962C8B-B14F-4D97-AF65-F5344CB8AC3E}">
        <p14:creationId xmlns:p14="http://schemas.microsoft.com/office/powerpoint/2010/main" val="360547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4000"/>
              <a:t>Τμηματοποίηση της Αγοράς</a:t>
            </a:r>
            <a:endParaRPr lang="en-US" altLang="el-GR" sz="4000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05000"/>
            <a:ext cx="7620000" cy="4403725"/>
          </a:xfrm>
        </p:spPr>
        <p:txBody>
          <a:bodyPr/>
          <a:lstStyle/>
          <a:p>
            <a:pPr marL="609600" indent="-6096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l-GR" altLang="el-GR" sz="2000" b="1" dirty="0"/>
              <a:t>«Η διαδικασία της κατάτμησης μιας ετερογενής αγοράς σε </a:t>
            </a:r>
          </a:p>
          <a:p>
            <a:pPr marL="609600" indent="-60960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l-GR" altLang="el-GR" sz="2000" b="1" dirty="0"/>
              <a:t>  ομάδες που αποτελούνται από άτομα με κοινά χαρακτηριστικά»</a:t>
            </a:r>
          </a:p>
          <a:p>
            <a:pPr marL="609600" indent="-609600">
              <a:spcBef>
                <a:spcPct val="0"/>
              </a:spcBef>
              <a:buFont typeface="Wingdings" panose="05000000000000000000" pitchFamily="2" charset="2"/>
              <a:buNone/>
            </a:pPr>
            <a:endParaRPr lang="el-GR" altLang="el-GR" sz="2000" b="1" dirty="0"/>
          </a:p>
          <a:p>
            <a:pPr marL="609600" indent="-609600" eaLnBrk="0" hangingPunc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l-GR" altLang="el-GR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Η </a:t>
            </a:r>
            <a:r>
              <a:rPr lang="el-GR" altLang="el-GR" sz="2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τμηματοποίηση</a:t>
            </a:r>
            <a:r>
              <a:rPr lang="el-GR" altLang="el-GR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επιτρέπει τους υπεύθυνους μάρκετινγκ να </a:t>
            </a:r>
          </a:p>
          <a:p>
            <a:pPr marL="609600" indent="-609600" eaLnBrk="0" hangingPunc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l-GR" altLang="el-GR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αναπτύξουν στρατηγικές για να ικανοποιήσουν τις ανάγκες </a:t>
            </a:r>
          </a:p>
          <a:p>
            <a:pPr marL="609600" indent="-609600" eaLnBrk="0" hangingPunct="0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l-GR" altLang="el-GR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κι επιθυμίες συγκεκριμένων καταναλωτών</a:t>
            </a:r>
          </a:p>
          <a:p>
            <a:pPr marL="609600" indent="-609600">
              <a:buFont typeface="Wingdings" panose="05000000000000000000" pitchFamily="2" charset="2"/>
              <a:buNone/>
            </a:pPr>
            <a:endParaRPr lang="el-GR" altLang="el-GR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17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Τμηματοποίηση της Αγοράς</a:t>
            </a:r>
            <a:r>
              <a:rPr lang="en-US" altLang="el-GR" sz="3600"/>
              <a:t/>
            </a:r>
            <a:br>
              <a:rPr lang="en-US" altLang="el-GR" sz="3600"/>
            </a:br>
            <a:r>
              <a:rPr lang="el-GR" altLang="el-GR" sz="3600"/>
              <a:t>1ο Βήμα</a:t>
            </a:r>
            <a:endParaRPr lang="en-US" altLang="el-GR" sz="3600"/>
          </a:p>
        </p:txBody>
      </p:sp>
      <p:sp>
        <p:nvSpPr>
          <p:cNvPr id="79875" name="AutoShape 3"/>
          <p:cNvSpPr>
            <a:spLocks noChangeArrowheads="1"/>
          </p:cNvSpPr>
          <p:nvPr/>
        </p:nvSpPr>
        <p:spPr bwMode="auto">
          <a:xfrm>
            <a:off x="2268538" y="1844675"/>
            <a:ext cx="4419600" cy="1524000"/>
          </a:xfrm>
          <a:prstGeom prst="downArrowCallout">
            <a:avLst>
              <a:gd name="adj1" fmla="val 47044"/>
              <a:gd name="adj2" fmla="val 45863"/>
              <a:gd name="adj3" fmla="val 15278"/>
              <a:gd name="adj4" fmla="val 706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l-GR" altLang="el-GR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Προσδιορίζουμε τις Βάσεις</a:t>
            </a:r>
          </a:p>
          <a:p>
            <a:pPr algn="ctr"/>
            <a:r>
              <a:rPr lang="el-GR" altLang="el-GR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για την Τμηματοποίηση</a:t>
            </a:r>
          </a:p>
          <a:p>
            <a:pPr algn="ctr"/>
            <a:r>
              <a:rPr lang="el-GR" altLang="el-GR" sz="20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της Αγοράς</a:t>
            </a:r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2057400" y="3581400"/>
            <a:ext cx="5257800" cy="762000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CCFF"/>
              </a:gs>
              <a:gs pos="100000">
                <a:srgbClr val="00FF99"/>
              </a:gs>
            </a:gsLst>
            <a:lin ang="2700000" scaled="1"/>
          </a:gradFill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71842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Μεταβλητές της Τμηματοποίησης</a:t>
            </a:r>
            <a:endParaRPr lang="en-US" altLang="el-GR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900113" y="4648200"/>
            <a:ext cx="3290887" cy="838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Δημογραφική</a:t>
            </a:r>
            <a:endParaRPr lang="en-US" altLang="el-GR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>
            <a:off x="4876800" y="4648200"/>
            <a:ext cx="3367088" cy="838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Γεωγραφική</a:t>
            </a:r>
            <a:endParaRPr lang="en-US" altLang="el-GR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79880" name="AutoShape 8"/>
          <p:cNvSpPr>
            <a:spLocks noChangeArrowheads="1"/>
          </p:cNvSpPr>
          <p:nvPr/>
        </p:nvSpPr>
        <p:spPr bwMode="auto">
          <a:xfrm>
            <a:off x="900113" y="5562600"/>
            <a:ext cx="3290887" cy="838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Ψυχογραφική</a:t>
            </a:r>
            <a:endParaRPr lang="en-US" altLang="el-GR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auto">
          <a:xfrm>
            <a:off x="4876800" y="5638800"/>
            <a:ext cx="3367088" cy="838200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Με βάση τη </a:t>
            </a:r>
          </a:p>
          <a:p>
            <a:pPr algn="ctr" eaLnBrk="0" hangingPunct="0"/>
            <a:r>
              <a:rPr lang="el-GR" altLang="el-GR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Συμπεριφορά</a:t>
            </a:r>
            <a:endParaRPr lang="en-US" altLang="el-GR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animBg="1" autoUpdateAnimBg="0"/>
      <p:bldP spid="79878" grpId="0" animBg="1" autoUpdateAnimBg="0"/>
      <p:bldP spid="79879" grpId="0" animBg="1" autoUpdateAnimBg="0"/>
      <p:bldP spid="79880" grpId="0" animBg="1" autoUpdateAnimBg="0"/>
      <p:bldP spid="79881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Τμηματοποίηση της Αγοράς:</a:t>
            </a:r>
            <a:r>
              <a:rPr lang="en-US" altLang="el-GR" sz="3600"/>
              <a:t/>
            </a:r>
            <a:br>
              <a:rPr lang="en-US" altLang="el-GR" sz="3600"/>
            </a:br>
            <a:r>
              <a:rPr lang="el-GR" altLang="el-GR" sz="3600"/>
              <a:t>Κριτήρια</a:t>
            </a:r>
            <a:endParaRPr lang="en-US" altLang="el-GR" sz="360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032250" cy="4302125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l-GR" altLang="el-GR" sz="2400" b="1" u="sng">
                <a:latin typeface="Arial" panose="020B0604020202020204" pitchFamily="34" charset="0"/>
              </a:rPr>
              <a:t>1) Γεωγραφική</a:t>
            </a:r>
            <a:endParaRPr lang="en-US" altLang="el-GR" sz="2400" b="1" u="sng">
              <a:latin typeface="Arial" panose="020B0604020202020204" pitchFamily="34" charset="0"/>
            </a:endParaRPr>
          </a:p>
          <a:p>
            <a:pPr>
              <a:buFont typeface="Monotype Sorts" pitchFamily="2" charset="2"/>
              <a:buChar char="n"/>
            </a:pPr>
            <a:endParaRPr lang="en-US" altLang="el-GR" sz="2400" b="1" u="sng"/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Γειτονία, ΤΚ</a:t>
            </a: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Πόλη</a:t>
            </a: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Νομός</a:t>
            </a: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Χώρα</a:t>
            </a: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Πυκνότητα Πληθυσμού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Κλίμα</a:t>
            </a:r>
          </a:p>
          <a:p>
            <a:pPr>
              <a:buClr>
                <a:schemeClr val="hlink"/>
              </a:buClr>
              <a:buFont typeface="Monotype Sorts" pitchFamily="2" charset="2"/>
              <a:buChar char="n"/>
            </a:pPr>
            <a:endParaRPr lang="el-GR" altLang="el-GR" sz="1800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l-GR" sz="1800">
              <a:latin typeface="Arial" panose="020B0604020202020204" pitchFamily="34" charset="0"/>
            </a:endParaRPr>
          </a:p>
          <a:p>
            <a:pPr>
              <a:buFont typeface="Monotype Sorts" pitchFamily="2" charset="2"/>
              <a:buChar char="n"/>
            </a:pPr>
            <a:endParaRPr lang="en-US" altLang="el-GR" sz="1800">
              <a:latin typeface="Arial" panose="020B0604020202020204" pitchFamily="34" charset="0"/>
            </a:endParaRPr>
          </a:p>
          <a:p>
            <a:endParaRPr lang="en-US" altLang="el-GR" sz="2800">
              <a:latin typeface="Arial" panose="020B0604020202020204" pitchFamily="34" charset="0"/>
            </a:endParaRP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4550" y="1828800"/>
            <a:ext cx="4032250" cy="43021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l-GR" altLang="el-GR" sz="2400" b="1" u="sng">
                <a:latin typeface="Arial" panose="020B0604020202020204" pitchFamily="34" charset="0"/>
              </a:rPr>
              <a:t>2) Δημογραφική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l-GR" altLang="el-GR" sz="2400" b="1" u="sng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l-GR" altLang="el-GR" sz="1800" b="1">
                <a:latin typeface="Arial" panose="020B0604020202020204" pitchFamily="34" charset="0"/>
              </a:rPr>
              <a:t>Κοινωνική Θέση</a:t>
            </a:r>
          </a:p>
          <a:p>
            <a:pPr>
              <a:lnSpc>
                <a:spcPct val="90000"/>
              </a:lnSpc>
              <a:buClr>
                <a:srgbClr val="FF3300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Επάγγελμα</a:t>
            </a:r>
          </a:p>
          <a:p>
            <a:pPr>
              <a:lnSpc>
                <a:spcPct val="90000"/>
              </a:lnSpc>
              <a:buClr>
                <a:srgbClr val="FF3300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Εισόδημα</a:t>
            </a:r>
          </a:p>
          <a:p>
            <a:pPr>
              <a:lnSpc>
                <a:spcPct val="90000"/>
              </a:lnSpc>
              <a:buClr>
                <a:srgbClr val="FF3300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Εκπαίδευση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l-GR" altLang="el-GR" sz="1800" b="1" u="sng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l-GR" altLang="el-GR" sz="1800" b="1">
                <a:latin typeface="Arial" panose="020B0604020202020204" pitchFamily="34" charset="0"/>
              </a:rPr>
              <a:t>Ηλικία</a:t>
            </a:r>
          </a:p>
          <a:p>
            <a:pPr>
              <a:lnSpc>
                <a:spcPct val="90000"/>
              </a:lnSpc>
              <a:buClr>
                <a:srgbClr val="44E2E6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Παιδιά</a:t>
            </a:r>
          </a:p>
          <a:p>
            <a:pPr>
              <a:lnSpc>
                <a:spcPct val="90000"/>
              </a:lnSpc>
              <a:buClr>
                <a:srgbClr val="44E2E6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Έφηβοι</a:t>
            </a:r>
          </a:p>
          <a:p>
            <a:pPr>
              <a:lnSpc>
                <a:spcPct val="90000"/>
              </a:lnSpc>
              <a:buClr>
                <a:srgbClr val="44E2E6"/>
              </a:buClr>
              <a:buFont typeface="Wingdings" panose="05000000000000000000" pitchFamily="2" charset="2"/>
              <a:buChar char="q"/>
            </a:pPr>
            <a:r>
              <a:rPr lang="en-US" altLang="el-GR" sz="1800">
                <a:latin typeface="Arial" panose="020B0604020202020204" pitchFamily="34" charset="0"/>
              </a:rPr>
              <a:t>50+ </a:t>
            </a:r>
            <a:r>
              <a:rPr lang="el-GR" altLang="el-GR" sz="1800">
                <a:latin typeface="Arial" panose="020B0604020202020204" pitchFamily="34" charset="0"/>
              </a:rPr>
              <a:t>Ομάδα</a:t>
            </a:r>
            <a:r>
              <a:rPr lang="en-US" altLang="el-GR" sz="1800">
                <a:latin typeface="Arial" panose="020B0604020202020204" pitchFamily="34" charset="0"/>
              </a:rPr>
              <a:t>  - </a:t>
            </a:r>
            <a:r>
              <a:rPr lang="el-GR" altLang="el-GR" sz="1800">
                <a:latin typeface="Arial" panose="020B0604020202020204" pitchFamily="34" charset="0"/>
              </a:rPr>
              <a:t>Η Αγορά των Ηλικιωμένων</a:t>
            </a:r>
          </a:p>
          <a:p>
            <a:pPr>
              <a:lnSpc>
                <a:spcPct val="90000"/>
              </a:lnSpc>
              <a:buClr>
                <a:srgbClr val="44E2E6"/>
              </a:buClr>
              <a:buFont typeface="Wingdings" panose="05000000000000000000" pitchFamily="2" charset="2"/>
              <a:buChar char="q"/>
            </a:pPr>
            <a:endParaRPr lang="el-GR" altLang="el-GR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l-GR" altLang="el-GR" sz="1800" b="1">
                <a:latin typeface="Arial" panose="020B0604020202020204" pitchFamily="34" charset="0"/>
              </a:rPr>
              <a:t>Φύλλο</a:t>
            </a:r>
            <a:endParaRPr lang="en-US" altLang="el-GR" sz="1800" b="1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rgbClr val="FF33CC"/>
              </a:buClr>
              <a:buFont typeface="Wingdings" panose="05000000000000000000" pitchFamily="2" charset="2"/>
              <a:buChar char="q"/>
            </a:pPr>
            <a:r>
              <a:rPr lang="el-GR" altLang="el-GR" sz="1800">
                <a:latin typeface="Arial" panose="020B0604020202020204" pitchFamily="34" charset="0"/>
              </a:rPr>
              <a:t>Γυναικεία Αγορά (π.χ</a:t>
            </a:r>
            <a:r>
              <a:rPr lang="en-US" altLang="el-GR" sz="1800">
                <a:latin typeface="Arial" panose="020B0604020202020204" pitchFamily="34" charset="0"/>
              </a:rPr>
              <a:t>. Fitness</a:t>
            </a:r>
            <a:r>
              <a:rPr lang="el-GR" altLang="el-GR" sz="1800">
                <a:latin typeface="Arial" panose="020B0604020202020204" pitchFamily="34" charset="0"/>
              </a:rPr>
              <a:t>)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rgbClr val="FF33CC"/>
              </a:buClr>
            </a:pPr>
            <a:endParaRPr lang="en-US" altLang="el-GR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68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Τμηματοποίηση της Αγοράς:</a:t>
            </a:r>
            <a:r>
              <a:rPr lang="en-US" altLang="el-GR" sz="3600"/>
              <a:t/>
            </a:r>
            <a:br>
              <a:rPr lang="en-US" altLang="el-GR" sz="3600"/>
            </a:br>
            <a:r>
              <a:rPr lang="el-GR" altLang="el-GR" sz="3600"/>
              <a:t>Κριτήρια</a:t>
            </a:r>
            <a:r>
              <a:rPr lang="el-GR" altLang="el-GR" sz="3200" b="1" u="sng">
                <a:solidFill>
                  <a:srgbClr val="FF3300"/>
                </a:solidFill>
              </a:rPr>
              <a:t> </a:t>
            </a:r>
            <a:endParaRPr lang="en-US" altLang="el-GR" b="1" u="sng">
              <a:solidFill>
                <a:srgbClr val="FF3300"/>
              </a:solidFill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620000" cy="43434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n-US" altLang="el-GR" sz="2800"/>
          </a:p>
          <a:p>
            <a:pPr>
              <a:lnSpc>
                <a:spcPct val="90000"/>
              </a:lnSpc>
              <a:buClr>
                <a:srgbClr val="3EAF35"/>
              </a:buClr>
              <a:buFont typeface="Wingdings" panose="05000000000000000000" pitchFamily="2" charset="2"/>
              <a:buChar char="q"/>
            </a:pPr>
            <a:r>
              <a:rPr lang="el-GR" altLang="el-GR" sz="2000" b="1">
                <a:latin typeface="Arial" panose="020B0604020202020204" pitchFamily="34" charset="0"/>
              </a:rPr>
              <a:t>Τμηματοποίηση σύμφωνα με την Ηλικία</a:t>
            </a:r>
            <a:r>
              <a:rPr lang="el-GR" altLang="el-GR" sz="1800" b="1" u="sng">
                <a:solidFill>
                  <a:srgbClr val="FF3300"/>
                </a:solidFill>
                <a:latin typeface="Arial" panose="020B0604020202020204" pitchFamily="34" charset="0"/>
              </a:rPr>
              <a:t/>
            </a:r>
            <a:br>
              <a:rPr lang="el-GR" altLang="el-GR" sz="1800" b="1" u="sng">
                <a:solidFill>
                  <a:srgbClr val="FF3300"/>
                </a:solidFill>
                <a:latin typeface="Arial" panose="020B0604020202020204" pitchFamily="34" charset="0"/>
              </a:rPr>
            </a:b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l-GR" sz="1800">
                <a:latin typeface="Arial" panose="020B0604020202020204" pitchFamily="34" charset="0"/>
              </a:rPr>
              <a:t>50+ </a:t>
            </a:r>
            <a:r>
              <a:rPr lang="el-GR" altLang="el-GR" sz="1800">
                <a:latin typeface="Arial" panose="020B0604020202020204" pitchFamily="34" charset="0"/>
              </a:rPr>
              <a:t>Ομάδα</a:t>
            </a:r>
            <a:r>
              <a:rPr lang="en-US" altLang="el-GR" sz="1800">
                <a:latin typeface="Arial" panose="020B0604020202020204" pitchFamily="34" charset="0"/>
              </a:rPr>
              <a:t>  - </a:t>
            </a:r>
            <a:r>
              <a:rPr lang="el-GR" altLang="el-GR" sz="1800">
                <a:latin typeface="Arial" panose="020B0604020202020204" pitchFamily="34" charset="0"/>
              </a:rPr>
              <a:t>Η Αγορά των Ηλικιωμένων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1800">
                <a:latin typeface="Arial" panose="020B0604020202020204" pitchFamily="34" charset="0"/>
              </a:rPr>
              <a:t>1. </a:t>
            </a:r>
            <a:r>
              <a:rPr lang="el-GR" altLang="el-GR" sz="1800">
                <a:latin typeface="Arial" panose="020B0604020202020204" pitchFamily="34" charset="0"/>
              </a:rPr>
              <a:t>Συχνότητα Αθλητικής Συμμετοχής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l-GR" sz="1800">
                <a:latin typeface="Arial" panose="020B0604020202020204" pitchFamily="34" charset="0"/>
              </a:rPr>
              <a:t>50-64: 29% </a:t>
            </a:r>
            <a:r>
              <a:rPr lang="el-GR" altLang="el-GR" sz="1800">
                <a:latin typeface="Arial" panose="020B0604020202020204" pitchFamily="34" charset="0"/>
              </a:rPr>
              <a:t>δεν συμμετέχουν σε καμιά μορφή άσκησης</a:t>
            </a:r>
            <a:r>
              <a:rPr lang="en-US" altLang="el-GR" sz="1800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l-GR" altLang="el-GR" sz="1800">
                <a:latin typeface="Arial" panose="020B0604020202020204" pitchFamily="34" charset="0"/>
              </a:rPr>
              <a:t>Πάνω από</a:t>
            </a:r>
            <a:r>
              <a:rPr lang="en-US" altLang="el-GR" sz="1800">
                <a:latin typeface="Arial" panose="020B0604020202020204" pitchFamily="34" charset="0"/>
              </a:rPr>
              <a:t> 65: 35%</a:t>
            </a:r>
            <a:r>
              <a:rPr lang="el-GR" altLang="el-GR" sz="1800">
                <a:latin typeface="Arial" panose="020B0604020202020204" pitchFamily="34" charset="0"/>
              </a:rPr>
              <a:t> </a:t>
            </a:r>
            <a:r>
              <a:rPr lang="en-US" altLang="el-GR" sz="1800">
                <a:latin typeface="Arial" panose="020B0604020202020204" pitchFamily="34" charset="0"/>
              </a:rPr>
              <a:t> </a:t>
            </a:r>
            <a:r>
              <a:rPr lang="el-GR" altLang="el-GR" sz="1800">
                <a:latin typeface="Arial" panose="020B0604020202020204" pitchFamily="34" charset="0"/>
              </a:rPr>
              <a:t>δεν συμμετέχουν σε καμιά μορφή άσκησης</a:t>
            </a:r>
            <a:r>
              <a:rPr lang="en-US" altLang="el-GR" sz="1800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1800">
                <a:latin typeface="Arial" panose="020B0604020202020204" pitchFamily="34" charset="0"/>
              </a:rPr>
              <a:t>2. </a:t>
            </a:r>
            <a:r>
              <a:rPr lang="el-GR" altLang="el-GR" sz="1800">
                <a:latin typeface="Arial" panose="020B0604020202020204" pitchFamily="34" charset="0"/>
              </a:rPr>
              <a:t>Λανθάνουσα Ζήτηση είναι Μεγάλη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1800">
                <a:latin typeface="Arial" panose="020B0604020202020204" pitchFamily="34" charset="0"/>
              </a:rPr>
              <a:t>3. </a:t>
            </a:r>
            <a:r>
              <a:rPr lang="el-GR" altLang="el-GR" sz="1800">
                <a:latin typeface="Arial" panose="020B0604020202020204" pitchFamily="34" charset="0"/>
              </a:rPr>
              <a:t>Στατιστικά σχετικά με την ηλικία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l-GR" sz="1800">
                <a:latin typeface="Arial" panose="020B0604020202020204" pitchFamily="34" charset="0"/>
              </a:rPr>
              <a:t>&gt; 65 </a:t>
            </a:r>
            <a:r>
              <a:rPr lang="el-GR" altLang="el-GR" sz="1800">
                <a:latin typeface="Arial" panose="020B0604020202020204" pitchFamily="34" charset="0"/>
              </a:rPr>
              <a:t>χρονών</a:t>
            </a:r>
            <a:r>
              <a:rPr lang="en-US" altLang="el-GR" sz="1800">
                <a:latin typeface="Arial" panose="020B0604020202020204" pitchFamily="34" charset="0"/>
              </a:rPr>
              <a:t>: </a:t>
            </a:r>
            <a:r>
              <a:rPr lang="el-GR" altLang="el-GR" sz="1800">
                <a:latin typeface="Arial" panose="020B0604020202020204" pitchFamily="34" charset="0"/>
              </a:rPr>
              <a:t>Συνεχώς αυξάνεται. Ο πληθυσμός «γερνάει»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altLang="el-GR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57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/>
              <a:t>Τμηματοποίηση της Αγοράς:</a:t>
            </a:r>
            <a:r>
              <a:rPr lang="en-US" altLang="el-GR" sz="3600"/>
              <a:t/>
            </a:r>
            <a:br>
              <a:rPr lang="en-US" altLang="el-GR" sz="3600"/>
            </a:br>
            <a:r>
              <a:rPr lang="el-GR" altLang="el-GR" sz="3600"/>
              <a:t>Κριτήρια</a:t>
            </a:r>
            <a:endParaRPr lang="en-US" altLang="el-GR" sz="360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7981950" cy="4302125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l-GR" altLang="el-GR" sz="2000" b="1" u="sng">
                <a:latin typeface="Arial" panose="020B0604020202020204" pitchFamily="34" charset="0"/>
              </a:rPr>
              <a:t>3) Ψυχογραφική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n-US" altLang="el-GR" sz="2000" b="1" u="sng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Οφέλη (π.χ. Υγεία και Πρωταθλητισμός)</a:t>
            </a:r>
          </a:p>
          <a:p>
            <a:pPr>
              <a:lnSpc>
                <a:spcPct val="90000"/>
              </a:lnSpc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Προσωπικότητα (π.χ., αθλήματα περιπέτειας)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Στάσεις</a:t>
            </a:r>
            <a:r>
              <a:rPr lang="en-US" altLang="el-GR" sz="1800">
                <a:latin typeface="Arial" panose="020B0604020202020204" pitchFamily="34" charset="0"/>
              </a:rPr>
              <a:t> (</a:t>
            </a:r>
            <a:r>
              <a:rPr lang="el-GR" altLang="el-GR" sz="1800">
                <a:latin typeface="Arial" panose="020B0604020202020204" pitchFamily="34" charset="0"/>
              </a:rPr>
              <a:t>θετικές – αρνητικές προς τον αθλητισμό)</a:t>
            </a:r>
          </a:p>
          <a:p>
            <a:pPr>
              <a:lnSpc>
                <a:spcPct val="90000"/>
              </a:lnSpc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Τρόπος ζωής - </a:t>
            </a:r>
            <a:r>
              <a:rPr lang="en-US" altLang="el-GR" sz="1800">
                <a:latin typeface="Arial" panose="020B0604020202020204" pitchFamily="34" charset="0"/>
              </a:rPr>
              <a:t>Lifestyle (</a:t>
            </a:r>
            <a:r>
              <a:rPr lang="el-GR" altLang="el-GR" sz="1800">
                <a:latin typeface="Arial" panose="020B0604020202020204" pitchFamily="34" charset="0"/>
              </a:rPr>
              <a:t>στελέχη, διευθυντές κτλ) </a:t>
            </a:r>
          </a:p>
          <a:p>
            <a:pPr>
              <a:lnSpc>
                <a:spcPct val="90000"/>
              </a:lnSpc>
              <a:buFont typeface="Monotype Sorts" pitchFamily="2" charset="2"/>
              <a:buChar char="n"/>
            </a:pPr>
            <a:endParaRPr lang="el-GR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l-GR" altLang="el-GR" sz="2000" b="1" u="sng">
                <a:latin typeface="Arial" panose="020B0604020202020204" pitchFamily="34" charset="0"/>
              </a:rPr>
              <a:t>4) Με βάση τη Συμπεριφορά</a:t>
            </a:r>
            <a:r>
              <a:rPr lang="el-GR" altLang="el-GR" sz="1800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endParaRPr lang="el-GR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Ποσότητα Αγοράς / Χρήσης μιας Υπηρεσίας (π.χ., συνδρομή, διαρκείας εισιτήρια κτλ.)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Συχνότητα Χρήσης μια Υπηρεσίας / Συμμετοχής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Πρόθεση για Χρήση μιας Υπηρεσίας / Συμμετοχής 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  <a:buFont typeface="Monotype Sorts" pitchFamily="2" charset="2"/>
              <a:buChar char="n"/>
            </a:pPr>
            <a:r>
              <a:rPr lang="el-GR" altLang="el-GR" sz="1800">
                <a:latin typeface="Arial" panose="020B0604020202020204" pitchFamily="34" charset="0"/>
              </a:rPr>
              <a:t>Επίπεδο Πιστότητας σε ένα Προϊόν / Υπηρεσία</a:t>
            </a:r>
            <a:endParaRPr lang="en-US" altLang="el-GR" sz="18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Clr>
                <a:schemeClr val="accent2"/>
              </a:buClr>
            </a:pPr>
            <a:endParaRPr lang="en-US" altLang="el-GR" sz="2800"/>
          </a:p>
        </p:txBody>
      </p:sp>
    </p:spTree>
    <p:extLst>
      <p:ext uri="{BB962C8B-B14F-4D97-AF65-F5344CB8AC3E}">
        <p14:creationId xmlns:p14="http://schemas.microsoft.com/office/powerpoint/2010/main" val="23357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060575"/>
            <a:ext cx="8353425" cy="1447800"/>
          </a:xfrm>
        </p:spPr>
        <p:txBody>
          <a:bodyPr/>
          <a:lstStyle/>
          <a:p>
            <a:r>
              <a:rPr lang="el-GR" altLang="el-GR" sz="4000" b="1"/>
              <a:t>Τοποθέτηση Προϊόντος / Υπηρεσίας</a:t>
            </a:r>
            <a:endParaRPr lang="en-US" altLang="el-GR" sz="4000" b="1"/>
          </a:p>
        </p:txBody>
      </p:sp>
    </p:spTree>
    <p:extLst>
      <p:ext uri="{BB962C8B-B14F-4D97-AF65-F5344CB8AC3E}">
        <p14:creationId xmlns:p14="http://schemas.microsoft.com/office/powerpoint/2010/main" val="38647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4310d33299bb5b5d2da290437ea51c974dc4f4"/>
  <p:tag name="ISPRING_RESOURCE_PATHS_HASH_2" val="28b775c2bdab7f13d349a3b5c3bf253b13688ff"/>
</p:tagLst>
</file>

<file path=ppt/theme/theme1.xml><?xml version="1.0" encoding="utf-8"?>
<a:theme xmlns:a="http://schemas.openxmlformats.org/drawingml/2006/main" name="2_colormaster">
  <a:themeElements>
    <a:clrScheme name="2_colormaster 16">
      <a:dk1>
        <a:srgbClr val="000000"/>
      </a:dk1>
      <a:lt1>
        <a:srgbClr val="FFFFFF"/>
      </a:lt1>
      <a:dk2>
        <a:srgbClr val="1C1C1C"/>
      </a:dk2>
      <a:lt2>
        <a:srgbClr val="4D4D4D"/>
      </a:lt2>
      <a:accent1>
        <a:srgbClr val="4D4D4D"/>
      </a:accent1>
      <a:accent2>
        <a:srgbClr val="DDDDDD"/>
      </a:accent2>
      <a:accent3>
        <a:srgbClr val="FFFFFF"/>
      </a:accent3>
      <a:accent4>
        <a:srgbClr val="000000"/>
      </a:accent4>
      <a:accent5>
        <a:srgbClr val="B2B2B2"/>
      </a:accent5>
      <a:accent6>
        <a:srgbClr val="C8C8C8"/>
      </a:accent6>
      <a:hlink>
        <a:srgbClr val="808080"/>
      </a:hlink>
      <a:folHlink>
        <a:srgbClr val="F8F8F8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15">
      <a:dk1>
        <a:srgbClr val="C0C0C0"/>
      </a:dk1>
      <a:lt1>
        <a:srgbClr val="FFFFFF"/>
      </a:lt1>
      <a:dk2>
        <a:srgbClr val="000000"/>
      </a:dk2>
      <a:lt2>
        <a:srgbClr val="DDDDDD"/>
      </a:lt2>
      <a:accent1>
        <a:srgbClr val="4D4D4D"/>
      </a:accent1>
      <a:accent2>
        <a:srgbClr val="C0C0C0"/>
      </a:accent2>
      <a:accent3>
        <a:srgbClr val="AAAAAA"/>
      </a:accent3>
      <a:accent4>
        <a:srgbClr val="DADADA"/>
      </a:accent4>
      <a:accent5>
        <a:srgbClr val="B2B2B2"/>
      </a:accent5>
      <a:accent6>
        <a:srgbClr val="AEAEAE"/>
      </a:accent6>
      <a:hlink>
        <a:srgbClr val="777777"/>
      </a:hlink>
      <a:folHlink>
        <a:srgbClr val="FFFF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Παρουσίαση38</Template>
  <TotalTime>508</TotalTime>
  <Words>937</Words>
  <Application>Microsoft Office PowerPoint</Application>
  <PresentationFormat>Προβολή στην οθόνη (4:3)</PresentationFormat>
  <Paragraphs>309</Paragraphs>
  <Slides>24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24</vt:i4>
      </vt:variant>
    </vt:vector>
  </HeadingPairs>
  <TitlesOfParts>
    <vt:vector size="32" baseType="lpstr">
      <vt:lpstr>Arial</vt:lpstr>
      <vt:lpstr>Calibri</vt:lpstr>
      <vt:lpstr>Monotype Sorts</vt:lpstr>
      <vt:lpstr>Tahoma</vt:lpstr>
      <vt:lpstr>Times New Roman</vt:lpstr>
      <vt:lpstr>Wingdings</vt:lpstr>
      <vt:lpstr>2_colormaster</vt:lpstr>
      <vt:lpstr>1_colormaster</vt:lpstr>
      <vt:lpstr>Παρουσίαση του PowerPoint</vt:lpstr>
      <vt:lpstr>Το Μίγμα Μάρκετινγκ στις Αθλητικές Υπηρεσίες</vt:lpstr>
      <vt:lpstr> Τμηματοποίηση της Αγοράς</vt:lpstr>
      <vt:lpstr>Τμηματοποίηση της Αγοράς</vt:lpstr>
      <vt:lpstr>Τμηματοποίηση της Αγοράς 1ο Βήμα</vt:lpstr>
      <vt:lpstr>Τμηματοποίηση της Αγοράς: Κριτήρια</vt:lpstr>
      <vt:lpstr>Τμηματοποίηση της Αγοράς: Κριτήρια </vt:lpstr>
      <vt:lpstr>Τμηματοποίηση της Αγοράς: Κριτήρια</vt:lpstr>
      <vt:lpstr>Τοποθέτηση Προϊόντος / Υπηρεσίας</vt:lpstr>
      <vt:lpstr>Τοποθέτηση Προϊόντος / Υπηρεσίας</vt:lpstr>
      <vt:lpstr>Τοποθέτηση Προϊόντος / Υπηρεσίας</vt:lpstr>
      <vt:lpstr>Στοιχεία του Μάρκετινγκ</vt:lpstr>
      <vt:lpstr>Προϊόν</vt:lpstr>
      <vt:lpstr>Παρουσίαση του PowerPoint</vt:lpstr>
      <vt:lpstr>Παρουσίαση του PowerPoint</vt:lpstr>
      <vt:lpstr>Προώθηση </vt:lpstr>
      <vt:lpstr>Η Διαφήμιση </vt:lpstr>
      <vt:lpstr>Η Διαφήμιση</vt:lpstr>
      <vt:lpstr>Οι Δημόσιες Σχέσεις </vt:lpstr>
      <vt:lpstr>Ανθρώπινο Δυναμικό </vt:lpstr>
      <vt:lpstr>Παρουσίαση του PowerPoint</vt:lpstr>
      <vt:lpstr>Φυσική Απόδειξη / Περιβάλλον</vt:lpstr>
      <vt:lpstr>Παρουσίαση του PowerPoint</vt:lpstr>
      <vt:lpstr>Λειτουργική Διαδικασία</vt:lpstr>
    </vt:vector>
  </TitlesOfParts>
  <Company>University of Illinois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leist-kostaslt</dc:creator>
  <cp:lastModifiedBy>user</cp:lastModifiedBy>
  <cp:revision>67</cp:revision>
  <dcterms:created xsi:type="dcterms:W3CDTF">2001-11-23T19:58:09Z</dcterms:created>
  <dcterms:modified xsi:type="dcterms:W3CDTF">2017-09-13T05:17:52Z</dcterms:modified>
</cp:coreProperties>
</file>