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9"/>
  </p:notesMasterIdLst>
  <p:sldIdLst>
    <p:sldId id="256" r:id="rId2"/>
    <p:sldId id="267" r:id="rId3"/>
    <p:sldId id="310" r:id="rId4"/>
    <p:sldId id="311" r:id="rId5"/>
    <p:sldId id="312" r:id="rId6"/>
    <p:sldId id="298" r:id="rId7"/>
    <p:sldId id="302" r:id="rId8"/>
    <p:sldId id="303" r:id="rId9"/>
    <p:sldId id="304" r:id="rId10"/>
    <p:sldId id="268" r:id="rId11"/>
    <p:sldId id="306" r:id="rId12"/>
    <p:sldId id="307" r:id="rId13"/>
    <p:sldId id="308" r:id="rId14"/>
    <p:sldId id="272" r:id="rId15"/>
    <p:sldId id="313" r:id="rId16"/>
    <p:sldId id="270" r:id="rId17"/>
    <p:sldId id="273" r:id="rId18"/>
    <p:sldId id="266" r:id="rId19"/>
    <p:sldId id="286" r:id="rId20"/>
    <p:sldId id="275" r:id="rId21"/>
    <p:sldId id="276" r:id="rId22"/>
    <p:sldId id="277" r:id="rId23"/>
    <p:sldId id="278" r:id="rId24"/>
    <p:sldId id="279" r:id="rId25"/>
    <p:sldId id="285" r:id="rId26"/>
    <p:sldId id="281" r:id="rId27"/>
    <p:sldId id="282" r:id="rId28"/>
  </p:sldIdLst>
  <p:sldSz cx="9144000" cy="6858000" type="screen4x3"/>
  <p:notesSz cx="6858000" cy="9144000"/>
  <p:custDataLst>
    <p:tags r:id="rId3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2" autoAdjust="0"/>
    <p:restoredTop sz="94707" autoAdjust="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noProof="0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noProof="0" smtClean="0"/>
              <a:t>Δεύτερου επιπέδου</a:t>
            </a:r>
          </a:p>
          <a:p>
            <a:pPr lvl="2"/>
            <a:r>
              <a:rPr lang="el-GR" noProof="0" smtClean="0"/>
              <a:t>Τρίτου επιπέδου</a:t>
            </a:r>
          </a:p>
          <a:p>
            <a:pPr lvl="3"/>
            <a:r>
              <a:rPr lang="el-GR" noProof="0" smtClean="0"/>
              <a:t>Τέταρτου επιπέδου</a:t>
            </a:r>
          </a:p>
          <a:p>
            <a:pPr lvl="4"/>
            <a:r>
              <a:rPr lang="el-GR" noProof="0" smtClean="0"/>
              <a:t>Πέμπτου επιπέδου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B2B144CB-475B-4AEF-BCD7-589151BEA4C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456266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ED2239-606D-4109-A465-0E6F1E18F62D}" type="slidenum">
              <a:rPr lang="el-GR"/>
              <a:pPr/>
              <a:t>1</a:t>
            </a:fld>
            <a:endParaRPr lang="el-GR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19305518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07DA0F-220E-43A3-8E7E-C0EFF1D535A3}" type="slidenum">
              <a:rPr lang="el-GR"/>
              <a:pPr/>
              <a:t>10</a:t>
            </a:fld>
            <a:endParaRPr lang="el-GR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22499037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EA801A-DC8C-4857-99F8-DDE9173256E3}" type="slidenum">
              <a:rPr lang="el-GR"/>
              <a:pPr/>
              <a:t>11</a:t>
            </a:fld>
            <a:endParaRPr lang="el-GR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2473986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512A19-E6F6-429E-B748-996C85A22CC5}" type="slidenum">
              <a:rPr lang="el-GR"/>
              <a:pPr/>
              <a:t>12</a:t>
            </a:fld>
            <a:endParaRPr lang="el-GR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28961826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6CD413-E9A1-4725-8921-A39715B6410C}" type="slidenum">
              <a:rPr lang="el-GR"/>
              <a:pPr/>
              <a:t>13</a:t>
            </a:fld>
            <a:endParaRPr lang="el-GR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25276906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06752F-D3F2-4588-BCCF-CA6B9A46359A}" type="slidenum">
              <a:rPr lang="el-GR"/>
              <a:pPr/>
              <a:t>14</a:t>
            </a:fld>
            <a:endParaRPr lang="el-GR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32811370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E0B8C7-0B21-4724-9CF5-8CF655B1849F}" type="slidenum">
              <a:rPr lang="el-GR"/>
              <a:pPr/>
              <a:t>16</a:t>
            </a:fld>
            <a:endParaRPr lang="el-GR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38797728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BA4849-2150-495A-ADBD-B73A1D34DD5A}" type="slidenum">
              <a:rPr lang="el-GR"/>
              <a:pPr/>
              <a:t>17</a:t>
            </a:fld>
            <a:endParaRPr lang="el-GR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8144133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D6B6A1-C6E8-446A-BABE-33BB139B1034}" type="slidenum">
              <a:rPr lang="el-GR"/>
              <a:pPr/>
              <a:t>18</a:t>
            </a:fld>
            <a:endParaRPr lang="el-GR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12623776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778D52-3EFB-46C1-B754-E2D219025123}" type="slidenum">
              <a:rPr lang="el-GR"/>
              <a:pPr/>
              <a:t>19</a:t>
            </a:fld>
            <a:endParaRPr lang="el-GR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845976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A55108-C5D1-40CE-90F4-8FFB8C0C1614}" type="slidenum">
              <a:rPr lang="el-GR"/>
              <a:pPr/>
              <a:t>20</a:t>
            </a:fld>
            <a:endParaRPr lang="el-GR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25929800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F9E68F-7EAA-4093-B987-CBFED863BE1C}" type="slidenum">
              <a:rPr lang="el-GR"/>
              <a:pPr/>
              <a:t>2</a:t>
            </a:fld>
            <a:endParaRPr lang="el-GR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29077759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8DDE41-1D0C-4A6D-8B15-1CFB3FA2FC0F}" type="slidenum">
              <a:rPr lang="el-GR"/>
              <a:pPr/>
              <a:t>21</a:t>
            </a:fld>
            <a:endParaRPr lang="el-GR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21756095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056E5B-2C52-446F-800F-BEE9C900523A}" type="slidenum">
              <a:rPr lang="el-GR"/>
              <a:pPr/>
              <a:t>22</a:t>
            </a:fld>
            <a:endParaRPr lang="el-GR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33282538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E484CB-1854-4F18-AF7C-2366A224E33C}" type="slidenum">
              <a:rPr lang="el-GR"/>
              <a:pPr/>
              <a:t>23</a:t>
            </a:fld>
            <a:endParaRPr lang="el-GR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41375877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8611E7-2A83-4134-93F9-148DD5FC6A9F}" type="slidenum">
              <a:rPr lang="el-GR"/>
              <a:pPr/>
              <a:t>24</a:t>
            </a:fld>
            <a:endParaRPr lang="el-GR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16160028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489D7C-3AD8-48AA-B905-D2EEA50318D9}" type="slidenum">
              <a:rPr lang="el-GR"/>
              <a:pPr/>
              <a:t>25</a:t>
            </a:fld>
            <a:endParaRPr lang="el-GR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26199803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39B8B0-B4DB-421A-9668-41CDCDF353F1}" type="slidenum">
              <a:rPr lang="el-GR"/>
              <a:pPr/>
              <a:t>26</a:t>
            </a:fld>
            <a:endParaRPr lang="el-GR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3935745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811D69-F97F-4CFF-AC1A-52627EF0BE03}" type="slidenum">
              <a:rPr lang="el-GR"/>
              <a:pPr/>
              <a:t>27</a:t>
            </a:fld>
            <a:endParaRPr lang="el-GR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405942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16D2C4-BF0F-4929-8426-65138FA58BC1}" type="slidenum">
              <a:rPr lang="el-GR"/>
              <a:pPr/>
              <a:t>3</a:t>
            </a:fld>
            <a:endParaRPr lang="el-GR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1479508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58B500-C7D2-41F6-86BE-0833C87DCC1C}" type="slidenum">
              <a:rPr lang="el-GR"/>
              <a:pPr/>
              <a:t>4</a:t>
            </a:fld>
            <a:endParaRPr lang="el-GR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749181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0367B1-6427-4422-81DC-8C6613612320}" type="slidenum">
              <a:rPr lang="el-GR"/>
              <a:pPr/>
              <a:t>5</a:t>
            </a:fld>
            <a:endParaRPr lang="el-GR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11013698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CA2F14-EB0E-4DC9-9A29-9DA56EA71BBE}" type="slidenum">
              <a:rPr lang="el-GR"/>
              <a:pPr/>
              <a:t>6</a:t>
            </a:fld>
            <a:endParaRPr lang="el-GR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2680248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66F4ED-D652-4B6F-A50D-1B3FD96C4EAD}" type="slidenum">
              <a:rPr lang="el-GR"/>
              <a:pPr/>
              <a:t>7</a:t>
            </a:fld>
            <a:endParaRPr lang="el-GR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5459314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44B5A1-0684-497F-B2A3-F2FBE76082BA}" type="slidenum">
              <a:rPr lang="el-GR"/>
              <a:pPr/>
              <a:t>8</a:t>
            </a:fld>
            <a:endParaRPr lang="el-GR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6637906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B3F72C-A8D1-498C-B04D-2B6AD4BD6553}" type="slidenum">
              <a:rPr lang="el-GR"/>
              <a:pPr/>
              <a:t>9</a:t>
            </a:fld>
            <a:endParaRPr lang="el-GR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/>
          </a:p>
        </p:txBody>
      </p:sp>
    </p:spTree>
    <p:extLst>
      <p:ext uri="{BB962C8B-B14F-4D97-AF65-F5344CB8AC3E}">
        <p14:creationId xmlns:p14="http://schemas.microsoft.com/office/powerpoint/2010/main" val="1355802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l-GR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l-GR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l-GR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l-GR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l-GR"/>
                </a:p>
              </p:txBody>
            </p:sp>
          </p:grpSp>
        </p:grpSp>
      </p:grpSp>
      <p:sp>
        <p:nvSpPr>
          <p:cNvPr id="43074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43075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C602119-EC5D-4B71-8108-76E8CD17B66B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412DD-6F15-491C-9DA6-7B958445169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636107-18EE-4B58-8098-7375229E99DE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31968-50CC-4645-A83D-88856B5EA05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6AF03A-F52F-4FA5-BC7E-861EEB41D6A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EAC4E-98D4-4160-8ABF-882E9A9BD25E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9F4E8-E31A-4478-A279-708458718504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9EDD2-AEC5-45BE-94C5-2D07C9640E14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4FDA9-8AEB-4685-8DF2-FCA1EE0EF1DB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2A479-0649-4F12-A3D3-ECB1AA12148A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 smtClean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E45AB2-C817-4202-A56D-22DAA724069C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l-GR"/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41988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l-GR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41990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1991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1992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1993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1994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1995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1996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1997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1998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1999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00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</p:grpSp>
        <p:grpSp>
          <p:nvGrpSpPr>
            <p:cNvPr id="1035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2002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03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04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05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06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07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08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09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10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11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12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13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14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15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16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17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18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19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</p:grpSp>
        <p:grpSp>
          <p:nvGrpSpPr>
            <p:cNvPr id="1036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42021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22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23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24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25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26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27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28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29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30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31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32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33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34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35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36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37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</p:grpSp>
        <p:grpSp>
          <p:nvGrpSpPr>
            <p:cNvPr id="1037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42039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40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41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42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43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44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sp>
            <p:nvSpPr>
              <p:cNvPr id="42045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l-GR"/>
              </a:p>
            </p:txBody>
          </p:sp>
          <p:grpSp>
            <p:nvGrpSpPr>
              <p:cNvPr id="1045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42047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l-GR"/>
                </a:p>
              </p:txBody>
            </p:sp>
            <p:sp>
              <p:nvSpPr>
                <p:cNvPr id="42048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l-GR"/>
                </a:p>
              </p:txBody>
            </p:sp>
            <p:sp>
              <p:nvSpPr>
                <p:cNvPr id="42049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l-GR"/>
                </a:p>
              </p:txBody>
            </p:sp>
            <p:sp>
              <p:nvSpPr>
                <p:cNvPr id="42050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l-GR"/>
                </a:p>
              </p:txBody>
            </p:sp>
          </p:grpSp>
        </p:grpSp>
      </p:grpSp>
      <p:sp>
        <p:nvSpPr>
          <p:cNvPr id="42051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Κάντε κλικ για επεξεργασία του τίτλου</a:t>
            </a:r>
          </a:p>
        </p:txBody>
      </p:sp>
      <p:sp>
        <p:nvSpPr>
          <p:cNvPr id="42052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</a:p>
        </p:txBody>
      </p:sp>
      <p:sp>
        <p:nvSpPr>
          <p:cNvPr id="42053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2054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2055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553E0AE-203C-4776-813B-042CA50C0C78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4221088"/>
            <a:ext cx="7772400" cy="845319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n-US" b="1" dirty="0" smtClean="0"/>
              <a:t/>
            </a:r>
            <a:br>
              <a:rPr lang="el-GR" altLang="en-US" b="1" dirty="0" smtClean="0"/>
            </a:br>
            <a:r>
              <a:rPr lang="el-GR" altLang="en-US" b="1" dirty="0"/>
              <a:t/>
            </a:r>
            <a:br>
              <a:rPr lang="el-GR" altLang="en-US" b="1" dirty="0"/>
            </a:br>
            <a:r>
              <a:rPr lang="el-GR" altLang="en-US" b="1" dirty="0" smtClean="0"/>
              <a:t/>
            </a:r>
            <a:br>
              <a:rPr lang="el-GR" altLang="en-US" b="1" dirty="0" smtClean="0"/>
            </a:br>
            <a:r>
              <a:rPr lang="el-GR" altLang="en-US" b="1" dirty="0"/>
              <a:t/>
            </a:r>
            <a:br>
              <a:rPr lang="el-GR" altLang="en-US" b="1" dirty="0"/>
            </a:br>
            <a:r>
              <a:rPr lang="el-GR" altLang="en-US" b="1" dirty="0" smtClean="0"/>
              <a:t/>
            </a:r>
            <a:br>
              <a:rPr lang="el-GR" altLang="en-US" b="1" dirty="0" smtClean="0"/>
            </a:br>
            <a:r>
              <a:rPr lang="el-GR" altLang="en-US" b="1" dirty="0"/>
              <a:t/>
            </a:r>
            <a:br>
              <a:rPr lang="el-GR" altLang="en-US" b="1" dirty="0"/>
            </a:br>
            <a:r>
              <a:rPr lang="en-US" altLang="en-US" b="1" dirty="0" smtClean="0"/>
              <a:t>Π</a:t>
            </a:r>
            <a:r>
              <a:rPr lang="el-GR" altLang="en-US" b="1" dirty="0" smtClean="0"/>
              <a:t>ρ</a:t>
            </a:r>
            <a:r>
              <a:rPr lang="en-US" altLang="en-US" b="1" dirty="0" smtClean="0"/>
              <a:t>ο</a:t>
            </a:r>
            <a:r>
              <a:rPr lang="el-GR" altLang="en-US" b="1" dirty="0" smtClean="0"/>
              <a:t>ώθηση </a:t>
            </a:r>
            <a:r>
              <a:rPr lang="el-GR" altLang="en-US" b="1" dirty="0" smtClean="0"/>
              <a:t>/</a:t>
            </a:r>
            <a:r>
              <a:rPr lang="el-GR" altLang="en-US" b="1" dirty="0" smtClean="0"/>
              <a:t/>
            </a:r>
            <a:br>
              <a:rPr lang="el-GR" altLang="en-US" b="1" dirty="0" smtClean="0"/>
            </a:br>
            <a:r>
              <a:rPr lang="el-GR" altLang="en-US" b="1" dirty="0"/>
              <a:t>Επικοινωνία</a:t>
            </a:r>
            <a:r>
              <a:rPr lang="el-GR" altLang="en-US" b="1" dirty="0" smtClean="0"/>
              <a:t/>
            </a:r>
            <a:br>
              <a:rPr lang="el-GR" altLang="en-US" b="1" dirty="0" smtClean="0"/>
            </a:br>
            <a:r>
              <a:rPr lang="el-GR" altLang="en-US" sz="3600" b="1" dirty="0" smtClean="0"/>
              <a:t>Κ </a:t>
            </a:r>
            <a:r>
              <a:rPr lang="el-GR" altLang="en-US" sz="3600" b="1" dirty="0"/>
              <a:t>Αλεξανδρής </a:t>
            </a:r>
            <a:r>
              <a:rPr lang="en-US" altLang="en-US" b="1" dirty="0"/>
              <a:t/>
            </a:r>
            <a:br>
              <a:rPr lang="en-US" altLang="en-US" b="1" dirty="0"/>
            </a:br>
            <a:endParaRPr lang="en-US" b="1" dirty="0" smtClean="0"/>
          </a:p>
        </p:txBody>
      </p:sp>
      <p:pic>
        <p:nvPicPr>
          <p:cNvPr id="3" name="Picture 4" descr="http://www.itf-taekwondo.gr/images/style/head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77" y="0"/>
            <a:ext cx="9174163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n-US" sz="3600" smtClean="0"/>
              <a:t>Προώθηση κι Επικοινωνία</a:t>
            </a:r>
            <a:endParaRPr lang="en-US" sz="360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8006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l-GR" sz="4000" u="sng" dirty="0" smtClean="0"/>
              <a:t>Διαφημιστικό Μέσο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el-GR" sz="4000" u="sng" dirty="0" smtClean="0"/>
          </a:p>
          <a:p>
            <a:pPr marL="514350" indent="-514350" eaLnBrk="1" hangingPunct="1">
              <a:buFont typeface="Wingdings" pitchFamily="2" charset="2"/>
              <a:buAutoNum type="arabicPeriod"/>
              <a:defRPr/>
            </a:pPr>
            <a:r>
              <a:rPr lang="el-GR" dirty="0" smtClean="0"/>
              <a:t>Επιγραφές / Μηνύματα </a:t>
            </a:r>
          </a:p>
          <a:p>
            <a:pPr marL="514350" indent="-514350" eaLnBrk="1" hangingPunct="1">
              <a:buFont typeface="Wingdings" pitchFamily="2" charset="2"/>
              <a:buAutoNum type="arabicPeriod"/>
              <a:defRPr/>
            </a:pPr>
            <a:endParaRPr lang="el-GR" dirty="0"/>
          </a:p>
          <a:p>
            <a:pPr marL="0" indent="0" eaLnBrk="1" hangingPunct="1">
              <a:buNone/>
              <a:defRPr/>
            </a:pPr>
            <a:r>
              <a:rPr lang="el-GR" dirty="0" smtClean="0"/>
              <a:t>Βασικά Σημεία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l-GR" dirty="0" smtClean="0"/>
              <a:t>Τοποθεσία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l-GR" dirty="0" smtClean="0"/>
              <a:t>Χρήση Τεχνολογίας</a:t>
            </a:r>
          </a:p>
          <a:p>
            <a:pPr eaLnBrk="1" hangingPunct="1">
              <a:buClr>
                <a:schemeClr val="tx1"/>
              </a:buClr>
              <a:defRPr/>
            </a:pPr>
            <a:endParaRPr lang="el-G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nike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1916113"/>
            <a:ext cx="6769100" cy="430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411413" y="981075"/>
            <a:ext cx="415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/>
              <a:t>Running -You are faster than you think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nike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1412875"/>
            <a:ext cx="5759450" cy="392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image0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4438" y="765175"/>
            <a:ext cx="3811587" cy="518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l-GR" altLang="en-US" sz="4000" smtClean="0"/>
              <a:t>Προώθηση κι Επικοινωνία</a:t>
            </a:r>
            <a:endParaRPr lang="el-GR" sz="400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el-GR" sz="2800" dirty="0" smtClean="0"/>
              <a:t>2. Γραπτό Τύπος (εφημερίδες, περιοδικά, φυλλάδια, προγράμματα αθλητικών συναντήσεων, </a:t>
            </a:r>
            <a:r>
              <a:rPr lang="el-GR" sz="2800" dirty="0" smtClean="0">
                <a:solidFill>
                  <a:srgbClr val="FF0000"/>
                </a:solidFill>
              </a:rPr>
              <a:t>αφίσες, χρήση φυλλαδίων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endParaRPr lang="el-GR" sz="2800" dirty="0" smtClean="0"/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endParaRPr lang="el-GR" sz="2800" dirty="0"/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el-GR" sz="2800" dirty="0" smtClean="0"/>
              <a:t>Βασικά σημεία: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el-GR" sz="2800" dirty="0" smtClean="0"/>
              <a:t>Σχεδιασμός (χρώματα, εμφάνιση, ελκυστικότητα </a:t>
            </a:r>
            <a:r>
              <a:rPr lang="el-GR" sz="2800" dirty="0" err="1" smtClean="0"/>
              <a:t>κτλ</a:t>
            </a:r>
            <a:r>
              <a:rPr lang="el-GR" sz="2800" dirty="0" smtClean="0"/>
              <a:t>)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el-GR" sz="2800" dirty="0" smtClean="0"/>
              <a:t>Μήνυμα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el-GR" sz="2800" dirty="0" smtClean="0"/>
              <a:t>Κόστος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el-GR" sz="2800" dirty="0" smtClean="0"/>
              <a:t>Δυνατότητα «Στόχευσης»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el-GR" sz="2800" dirty="0" smtClean="0"/>
              <a:t>Συντομία Έκφρασης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  <a:defRPr/>
            </a:pPr>
            <a:endParaRPr lang="el-GR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2195736" y="836712"/>
          <a:ext cx="4248472" cy="5501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86" name="Acrobat Document" r:id="rId3" imgW="14592188" imgH="18897388" progId="AcroExch.Document.11">
                  <p:embed/>
                </p:oleObj>
              </mc:Choice>
              <mc:Fallback>
                <p:oleObj name="Acrobat Document" r:id="rId3" imgW="14592188" imgH="18897388" progId="AcroExch.Document.11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836712"/>
                        <a:ext cx="4248472" cy="55013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n-US" sz="3600" smtClean="0"/>
              <a:t>Προώθηση κι Επικοινωνία</a:t>
            </a:r>
            <a:endParaRPr lang="en-US" sz="360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524000"/>
            <a:ext cx="38100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l-GR" sz="2400" smtClean="0"/>
              <a:t>3. Ραδιόφωνο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l-GR" sz="2400" smtClean="0"/>
              <a:t>Χαμηλό Κόστος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l-GR" sz="2400" smtClean="0"/>
              <a:t>Δυνατότητα «Στόχευσης»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l-GR" sz="24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l-GR" sz="2400" smtClean="0"/>
              <a:t>4. Τηλεόραση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l-GR" sz="2400" smtClean="0"/>
              <a:t>Μεγαλύτερο Κοινό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l-GR" sz="2400" smtClean="0"/>
              <a:t>Κόστος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l-GR" sz="2400" smtClean="0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524000"/>
            <a:ext cx="3810000" cy="4800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l-GR" sz="2400" smtClean="0"/>
              <a:t>5. Επιγραφές Εξωτερικού Χώρου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l-GR" sz="2400" smtClean="0"/>
              <a:t>Σταθερές /κινητές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l-GR" sz="240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l-GR" sz="2400" smtClean="0"/>
              <a:t>6. Χρήση «Διασημοτήτων»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l-GR" sz="2400" smtClean="0"/>
              <a:t>Χορηγίες 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l-GR" sz="2400" smtClean="0"/>
              <a:t>Αθλητές / ονόματα </a:t>
            </a:r>
            <a:endParaRPr lang="en-US" sz="2400" smtClean="0"/>
          </a:p>
          <a:p>
            <a:pPr eaLnBrk="1" hangingPunct="1">
              <a:buClr>
                <a:schemeClr val="tx1"/>
              </a:buClr>
              <a:defRPr/>
            </a:pPr>
            <a:endParaRPr lang="en-US" sz="2400" smtClean="0"/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en-US" sz="2400" smtClean="0"/>
              <a:t>7. </a:t>
            </a:r>
            <a:r>
              <a:rPr lang="el-GR" sz="2400" smtClean="0"/>
              <a:t>Προσωπικές Πωλήσεις </a:t>
            </a:r>
            <a:endParaRPr lang="el-GR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n-US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l-GR" altLang="en-US" sz="4000" smtClean="0"/>
              <a:t>Προώθηση κι Επικοινωνία</a:t>
            </a:r>
            <a:endParaRPr lang="el-GR" sz="400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l-GR" sz="1800" dirty="0" smtClean="0">
                <a:solidFill>
                  <a:srgbClr val="FF0000"/>
                </a:solidFill>
              </a:rPr>
              <a:t>7</a:t>
            </a:r>
            <a:r>
              <a:rPr lang="el-GR" sz="2000" dirty="0" smtClean="0">
                <a:solidFill>
                  <a:srgbClr val="FF0000"/>
                </a:solidFill>
              </a:rPr>
              <a:t>. Προώθηση Πωλήσεων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defRPr/>
            </a:pPr>
            <a:r>
              <a:rPr lang="el-GR" sz="2000" dirty="0" smtClean="0">
                <a:solidFill>
                  <a:srgbClr val="FF0000"/>
                </a:solidFill>
              </a:rPr>
              <a:t>Εκδηλώσεις / Αγώνες / Δείγματα Δωρεάν / Ελεύθερες Επισκέψεις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el-GR" sz="2000" dirty="0" smtClean="0">
                <a:solidFill>
                  <a:srgbClr val="FF0000"/>
                </a:solidFill>
              </a:rPr>
              <a:t>Βασικά Σημεία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l-GR" sz="2000" dirty="0" smtClean="0">
                <a:solidFill>
                  <a:srgbClr val="FF0000"/>
                </a:solidFill>
              </a:rPr>
              <a:t>Χρονοδιάγραμμα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l-GR" sz="2000" dirty="0" smtClean="0">
                <a:solidFill>
                  <a:srgbClr val="FF0000"/>
                </a:solidFill>
              </a:rPr>
              <a:t>Αποφυγή Επαναλήψεων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l-GR" sz="2000" dirty="0" smtClean="0">
                <a:solidFill>
                  <a:srgbClr val="FF0000"/>
                </a:solidFill>
              </a:rPr>
              <a:t>Εκτίμηση της Αποτελεσματικότητας 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endParaRPr lang="el-GR" sz="2000" dirty="0" smtClean="0"/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en-US" sz="2000" dirty="0" smtClean="0">
                <a:solidFill>
                  <a:srgbClr val="FF0000"/>
                </a:solidFill>
              </a:rPr>
              <a:t>8. </a:t>
            </a:r>
            <a:r>
              <a:rPr lang="el-GR" sz="2000" dirty="0" smtClean="0">
                <a:solidFill>
                  <a:srgbClr val="FF0000"/>
                </a:solidFill>
              </a:rPr>
              <a:t>Ανεπίσημη Επικοινωνία (</a:t>
            </a:r>
            <a:r>
              <a:rPr lang="en-US" sz="2000" dirty="0" smtClean="0">
                <a:solidFill>
                  <a:srgbClr val="FF0000"/>
                </a:solidFill>
              </a:rPr>
              <a:t>WOM)</a:t>
            </a:r>
            <a:endParaRPr lang="el-GR" sz="20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defRPr/>
            </a:pPr>
            <a:r>
              <a:rPr lang="el-GR" sz="2000" dirty="0" smtClean="0">
                <a:solidFill>
                  <a:srgbClr val="FF0000"/>
                </a:solidFill>
              </a:rPr>
              <a:t>Συστάσεις από Άλλους Πελάτες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defRPr/>
            </a:pPr>
            <a:r>
              <a:rPr lang="el-GR" sz="2000" dirty="0" smtClean="0">
                <a:solidFill>
                  <a:srgbClr val="FF0000"/>
                </a:solidFill>
              </a:rPr>
              <a:t>Ικανοποίηση Πελατών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defRPr/>
            </a:pPr>
            <a:r>
              <a:rPr lang="el-GR" sz="2000" dirty="0" smtClean="0">
                <a:solidFill>
                  <a:srgbClr val="FF0000"/>
                </a:solidFill>
              </a:rPr>
              <a:t>Σύστημα Αντιμετώπισης κι Επίλυσης Προβλημάτων Ποιότητας</a:t>
            </a:r>
            <a:endParaRPr lang="en-US" sz="20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defRPr/>
            </a:pPr>
            <a:r>
              <a:rPr lang="el-GR" sz="2000" dirty="0" smtClean="0">
                <a:solidFill>
                  <a:srgbClr val="FF0000"/>
                </a:solidFill>
              </a:rPr>
              <a:t>Εγγυήσεις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defRPr/>
            </a:pPr>
            <a:r>
              <a:rPr lang="el-GR" sz="2000" dirty="0" smtClean="0">
                <a:solidFill>
                  <a:srgbClr val="FF0000"/>
                </a:solidFill>
              </a:rPr>
              <a:t>Μάρκετινγκ Εσωτερικού Χώρου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defRPr/>
            </a:pPr>
            <a:r>
              <a:rPr lang="el-GR" sz="2000" dirty="0" smtClean="0">
                <a:solidFill>
                  <a:srgbClr val="FF0000"/>
                </a:solidFill>
              </a:rPr>
              <a:t>Δημόσιες Σχέσεις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defRPr/>
            </a:pPr>
            <a:endParaRPr lang="el-GR" sz="2000" dirty="0">
              <a:solidFill>
                <a:srgbClr val="FF0000"/>
              </a:solidFill>
            </a:endParaRPr>
          </a:p>
          <a:p>
            <a:pPr marL="0" indent="0" eaLnBrk="1" hangingPunct="1">
              <a:lnSpc>
                <a:spcPct val="80000"/>
              </a:lnSpc>
              <a:buClr>
                <a:schemeClr val="tx1"/>
              </a:buClr>
              <a:buNone/>
              <a:defRPr/>
            </a:pPr>
            <a:r>
              <a:rPr lang="en-US" sz="2000" dirty="0" smtClean="0">
                <a:solidFill>
                  <a:srgbClr val="FF0000"/>
                </a:solidFill>
              </a:rPr>
              <a:t>9. Social Media</a:t>
            </a:r>
          </a:p>
          <a:p>
            <a:pPr eaLnBrk="1" hangingPunct="1">
              <a:lnSpc>
                <a:spcPct val="80000"/>
              </a:lnSpc>
              <a:defRPr/>
            </a:pPr>
            <a:endParaRPr lang="el-GR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l-GR" altLang="en-US" sz="3600" smtClean="0"/>
              <a:t>Προώθηση κι Επικοινωνία</a:t>
            </a:r>
            <a:endParaRPr lang="en-US" sz="360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l-GR" sz="2400" u="sng" dirty="0" smtClean="0">
                <a:solidFill>
                  <a:srgbClr val="FF0000"/>
                </a:solidFill>
              </a:rPr>
              <a:t>Μάρκετινγκ Μέσα στις Εγκαταστάσεις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l-GR" sz="2400" dirty="0" smtClean="0">
                <a:solidFill>
                  <a:srgbClr val="FF0000"/>
                </a:solidFill>
              </a:rPr>
              <a:t>Ξεναγήσεις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l-GR" sz="2400" dirty="0" smtClean="0">
                <a:solidFill>
                  <a:srgbClr val="FF0000"/>
                </a:solidFill>
              </a:rPr>
              <a:t>Ενημερώσεις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l-GR" sz="2400" u="sng" dirty="0" smtClean="0">
                <a:solidFill>
                  <a:srgbClr val="FF0000"/>
                </a:solidFill>
              </a:rPr>
              <a:t>Ανάμιξη της Τοπικής Κοινωνίας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l-GR" sz="2400" dirty="0" smtClean="0">
                <a:solidFill>
                  <a:srgbClr val="FF0000"/>
                </a:solidFill>
              </a:rPr>
              <a:t>Διοργάνωση Τοπικών Εκδηλώσεων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l-GR" sz="2400" dirty="0" smtClean="0">
                <a:solidFill>
                  <a:srgbClr val="FF0000"/>
                </a:solidFill>
              </a:rPr>
              <a:t>Συγκέντρωση χρημάτων για κοινωφελούς σκοπούς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l-GR" sz="2400" dirty="0" smtClean="0">
              <a:solidFill>
                <a:srgbClr val="FF0000"/>
              </a:solidFill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l-GR" sz="2400" u="sng" dirty="0" smtClean="0">
                <a:solidFill>
                  <a:srgbClr val="FF0000"/>
                </a:solidFill>
              </a:rPr>
              <a:t>Υπηρεσίες για τους Πελάτες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l-GR" sz="2400" dirty="0" smtClean="0">
                <a:solidFill>
                  <a:srgbClr val="FF0000"/>
                </a:solidFill>
              </a:rPr>
              <a:t>Τηλέφωνα χωρίς Χρέωση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l-GR" sz="2400" dirty="0" smtClean="0">
                <a:solidFill>
                  <a:srgbClr val="FF0000"/>
                </a:solidFill>
              </a:rPr>
              <a:t>Πιστωτικές Κάρτες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l-GR" sz="2400" dirty="0" smtClean="0">
                <a:solidFill>
                  <a:srgbClr val="FF0000"/>
                </a:solidFill>
              </a:rPr>
              <a:t>Εγγυήσεις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l-GR" sz="2400" dirty="0" smtClean="0">
                <a:solidFill>
                  <a:srgbClr val="FF0000"/>
                </a:solidFill>
              </a:rPr>
              <a:t>Διαχείριση Παραπόνων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l-GR" sz="2400" dirty="0" smtClean="0">
                <a:solidFill>
                  <a:srgbClr val="FF0000"/>
                </a:solidFill>
              </a:rPr>
              <a:t>Ταχύτητα Εξυπηρέτησης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5"/>
          <p:cNvSpPr>
            <a:spLocks noChangeArrowheads="1"/>
          </p:cNvSpPr>
          <p:nvPr/>
        </p:nvSpPr>
        <p:spPr bwMode="auto">
          <a:xfrm>
            <a:off x="685800" y="457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l-GR" sz="4400">
                <a:solidFill>
                  <a:schemeClr val="tx2"/>
                </a:solidFill>
                <a:latin typeface="Times New Roman" pitchFamily="18" charset="0"/>
              </a:rPr>
              <a:t>Αντίληψη Χρωμάτων</a:t>
            </a:r>
            <a:endParaRPr lang="en-US" sz="44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4572000" y="1295400"/>
            <a:ext cx="4343400" cy="7620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l-GR" sz="2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«Ψυχρά» Χρώματα</a:t>
            </a:r>
            <a:endParaRPr lang="en-US" sz="20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228600" y="1295400"/>
            <a:ext cx="4343400" cy="7620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l-GR" sz="2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Ζεστά Χρώματα</a:t>
            </a:r>
            <a:endParaRPr lang="en-US" sz="20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4572000" y="2057400"/>
            <a:ext cx="1447800" cy="685800"/>
          </a:xfrm>
          <a:prstGeom prst="rect">
            <a:avLst/>
          </a:prstGeom>
          <a:solidFill>
            <a:srgbClr val="0000FF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l-GR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Μπλε</a:t>
            </a:r>
            <a:endParaRPr lang="en-US" sz="2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6019800" y="2057400"/>
            <a:ext cx="1447800" cy="685800"/>
          </a:xfrm>
          <a:prstGeom prst="rect">
            <a:avLst/>
          </a:prstGeom>
          <a:solidFill>
            <a:srgbClr val="009900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l-GR" sz="2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Πράσινο</a:t>
            </a:r>
            <a:endParaRPr lang="en-US" sz="24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7467600" y="2057400"/>
            <a:ext cx="1447800" cy="685800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l-GR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‘Άσπρο</a:t>
            </a:r>
            <a:endParaRPr lang="en-US" sz="2400" b="1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228600" y="2057400"/>
            <a:ext cx="1447800" cy="685800"/>
          </a:xfrm>
          <a:prstGeom prst="rect">
            <a:avLst/>
          </a:prstGeom>
          <a:solidFill>
            <a:srgbClr val="FF0000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l-GR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Κόκκινο</a:t>
            </a:r>
            <a:endParaRPr lang="en-US" sz="2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1676400" y="2057400"/>
            <a:ext cx="1447800" cy="685800"/>
          </a:xfrm>
          <a:prstGeom prst="rect">
            <a:avLst/>
          </a:prstGeom>
          <a:solidFill>
            <a:srgbClr val="FFFF00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l-GR" sz="24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Κίτρινο</a:t>
            </a:r>
            <a:endParaRPr lang="en-US" sz="2400" b="1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39949" name="Rectangle 13"/>
          <p:cNvSpPr>
            <a:spLocks noChangeArrowheads="1"/>
          </p:cNvSpPr>
          <p:nvPr/>
        </p:nvSpPr>
        <p:spPr bwMode="auto">
          <a:xfrm>
            <a:off x="3124200" y="2057400"/>
            <a:ext cx="1447800" cy="685800"/>
          </a:xfrm>
          <a:prstGeom prst="rect">
            <a:avLst/>
          </a:prstGeom>
          <a:solidFill>
            <a:srgbClr val="FF6600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l-GR" b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Πορτοκαλί</a:t>
            </a:r>
            <a:endParaRPr lang="en-US" b="1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31755" name="Rectangle 14"/>
          <p:cNvSpPr>
            <a:spLocks noChangeArrowheads="1"/>
          </p:cNvSpPr>
          <p:nvPr/>
        </p:nvSpPr>
        <p:spPr bwMode="auto">
          <a:xfrm>
            <a:off x="4572000" y="2743200"/>
            <a:ext cx="1447800" cy="3657600"/>
          </a:xfrm>
          <a:prstGeom prst="rect">
            <a:avLst/>
          </a:prstGeom>
          <a:solidFill>
            <a:srgbClr val="0000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l-GR">
                <a:solidFill>
                  <a:schemeClr val="bg1"/>
                </a:solidFill>
                <a:latin typeface="Tahoma" pitchFamily="34" charset="0"/>
              </a:rPr>
              <a:t>Σεβασμό</a:t>
            </a:r>
          </a:p>
          <a:p>
            <a:pPr algn="ctr"/>
            <a:r>
              <a:rPr lang="el-GR">
                <a:solidFill>
                  <a:schemeClr val="bg1"/>
                </a:solidFill>
                <a:latin typeface="Tahoma" pitchFamily="34" charset="0"/>
              </a:rPr>
              <a:t>Κύρος</a:t>
            </a:r>
          </a:p>
          <a:p>
            <a:pPr algn="ctr"/>
            <a:r>
              <a:rPr lang="el-GR">
                <a:solidFill>
                  <a:schemeClr val="bg1"/>
                </a:solidFill>
                <a:latin typeface="Tahoma" pitchFamily="34" charset="0"/>
              </a:rPr>
              <a:t>Αξιοπιστία</a:t>
            </a:r>
          </a:p>
          <a:p>
            <a:pPr algn="ctr"/>
            <a:r>
              <a:rPr lang="el-GR">
                <a:solidFill>
                  <a:schemeClr val="bg1"/>
                </a:solidFill>
                <a:latin typeface="Tahoma" pitchFamily="34" charset="0"/>
              </a:rPr>
              <a:t>Δύναμη</a:t>
            </a:r>
          </a:p>
        </p:txBody>
      </p:sp>
      <p:sp>
        <p:nvSpPr>
          <p:cNvPr id="31756" name="Rectangle 15"/>
          <p:cNvSpPr>
            <a:spLocks noChangeArrowheads="1"/>
          </p:cNvSpPr>
          <p:nvPr/>
        </p:nvSpPr>
        <p:spPr bwMode="auto">
          <a:xfrm>
            <a:off x="6019800" y="2743200"/>
            <a:ext cx="1447800" cy="3657600"/>
          </a:xfrm>
          <a:prstGeom prst="rect">
            <a:avLst/>
          </a:prstGeom>
          <a:solidFill>
            <a:srgbClr val="009900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l-GR">
                <a:solidFill>
                  <a:srgbClr val="000000"/>
                </a:solidFill>
                <a:latin typeface="Tahoma" pitchFamily="34" charset="0"/>
              </a:rPr>
              <a:t>Ηρεμία</a:t>
            </a:r>
          </a:p>
          <a:p>
            <a:pPr algn="ctr"/>
            <a:r>
              <a:rPr lang="el-GR">
                <a:solidFill>
                  <a:srgbClr val="000000"/>
                </a:solidFill>
                <a:latin typeface="Tahoma" pitchFamily="34" charset="0"/>
              </a:rPr>
              <a:t>Ξεκούραση</a:t>
            </a:r>
          </a:p>
          <a:p>
            <a:pPr algn="ctr"/>
            <a:r>
              <a:rPr lang="el-GR">
                <a:solidFill>
                  <a:srgbClr val="000000"/>
                </a:solidFill>
                <a:latin typeface="Tahoma" pitchFamily="34" charset="0"/>
              </a:rPr>
              <a:t>Ειρήνη</a:t>
            </a:r>
          </a:p>
          <a:p>
            <a:pPr algn="ctr"/>
            <a:r>
              <a:rPr lang="el-GR">
                <a:solidFill>
                  <a:srgbClr val="000000"/>
                </a:solidFill>
                <a:latin typeface="Tahoma" pitchFamily="34" charset="0"/>
              </a:rPr>
              <a:t>Ανάπτυξη</a:t>
            </a:r>
          </a:p>
          <a:p>
            <a:pPr algn="ctr"/>
            <a:endParaRPr lang="en-US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31757" name="Rectangle 16"/>
          <p:cNvSpPr>
            <a:spLocks noChangeArrowheads="1"/>
          </p:cNvSpPr>
          <p:nvPr/>
        </p:nvSpPr>
        <p:spPr bwMode="auto">
          <a:xfrm>
            <a:off x="7467600" y="2743200"/>
            <a:ext cx="1447800" cy="3657600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l-GR">
                <a:latin typeface="Tahoma" pitchFamily="34" charset="0"/>
              </a:rPr>
              <a:t>Καθαριότητα</a:t>
            </a:r>
          </a:p>
          <a:p>
            <a:pPr algn="ctr"/>
            <a:r>
              <a:rPr lang="el-GR">
                <a:latin typeface="Tahoma" pitchFamily="34" charset="0"/>
              </a:rPr>
              <a:t>Αγνότητα</a:t>
            </a:r>
          </a:p>
          <a:p>
            <a:pPr algn="ctr"/>
            <a:endParaRPr lang="en-US">
              <a:latin typeface="Tahoma" pitchFamily="34" charset="0"/>
            </a:endParaRPr>
          </a:p>
        </p:txBody>
      </p:sp>
      <p:sp>
        <p:nvSpPr>
          <p:cNvPr id="31758" name="Rectangle 17"/>
          <p:cNvSpPr>
            <a:spLocks noChangeArrowheads="1"/>
          </p:cNvSpPr>
          <p:nvPr/>
        </p:nvSpPr>
        <p:spPr bwMode="auto">
          <a:xfrm>
            <a:off x="228600" y="2743200"/>
            <a:ext cx="1447800" cy="3657600"/>
          </a:xfrm>
          <a:prstGeom prst="rect">
            <a:avLst/>
          </a:prstGeom>
          <a:solidFill>
            <a:srgbClr val="FF0000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l-GR">
                <a:solidFill>
                  <a:schemeClr val="bg1"/>
                </a:solidFill>
                <a:latin typeface="Tahoma" pitchFamily="34" charset="0"/>
              </a:rPr>
              <a:t>Αγάπη</a:t>
            </a:r>
          </a:p>
          <a:p>
            <a:pPr algn="ctr"/>
            <a:r>
              <a:rPr lang="el-GR">
                <a:solidFill>
                  <a:schemeClr val="bg1"/>
                </a:solidFill>
                <a:latin typeface="Tahoma" pitchFamily="34" charset="0"/>
              </a:rPr>
              <a:t>Πάθος</a:t>
            </a:r>
          </a:p>
          <a:p>
            <a:pPr algn="ctr"/>
            <a:r>
              <a:rPr lang="el-GR">
                <a:solidFill>
                  <a:schemeClr val="bg1"/>
                </a:solidFill>
                <a:latin typeface="Tahoma" pitchFamily="34" charset="0"/>
              </a:rPr>
              <a:t>Θάρρος</a:t>
            </a:r>
          </a:p>
          <a:p>
            <a:pPr algn="ctr"/>
            <a:r>
              <a:rPr lang="el-GR">
                <a:solidFill>
                  <a:schemeClr val="bg1"/>
                </a:solidFill>
                <a:latin typeface="Tahoma" pitchFamily="34" charset="0"/>
              </a:rPr>
              <a:t>Πείνα</a:t>
            </a:r>
          </a:p>
          <a:p>
            <a:pPr algn="ctr"/>
            <a:r>
              <a:rPr lang="el-GR">
                <a:solidFill>
                  <a:schemeClr val="bg1"/>
                </a:solidFill>
                <a:latin typeface="Tahoma" pitchFamily="34" charset="0"/>
              </a:rPr>
              <a:t>Φωτιά</a:t>
            </a:r>
          </a:p>
          <a:p>
            <a:pPr algn="ctr"/>
            <a:r>
              <a:rPr lang="el-GR">
                <a:solidFill>
                  <a:schemeClr val="bg1"/>
                </a:solidFill>
                <a:latin typeface="Tahoma" pitchFamily="34" charset="0"/>
              </a:rPr>
              <a:t>Ζεστασιά</a:t>
            </a:r>
          </a:p>
          <a:p>
            <a:pPr algn="ctr"/>
            <a:r>
              <a:rPr lang="el-GR">
                <a:solidFill>
                  <a:schemeClr val="bg1"/>
                </a:solidFill>
                <a:latin typeface="Tahoma" pitchFamily="34" charset="0"/>
              </a:rPr>
              <a:t>Ενθουσιασμό</a:t>
            </a:r>
            <a:endParaRPr lang="en-US">
              <a:solidFill>
                <a:schemeClr val="bg1"/>
              </a:solidFill>
              <a:latin typeface="Tahoma" pitchFamily="34" charset="0"/>
            </a:endParaRPr>
          </a:p>
          <a:p>
            <a:pPr algn="ctr"/>
            <a:r>
              <a:rPr lang="en-US">
                <a:solidFill>
                  <a:schemeClr val="bg1"/>
                </a:solidFill>
                <a:latin typeface="Tahoma" pitchFamily="34" charset="0"/>
              </a:rPr>
              <a:t>Stop</a:t>
            </a:r>
          </a:p>
        </p:txBody>
      </p:sp>
      <p:sp>
        <p:nvSpPr>
          <p:cNvPr id="31759" name="Rectangle 18"/>
          <p:cNvSpPr>
            <a:spLocks noChangeArrowheads="1"/>
          </p:cNvSpPr>
          <p:nvPr/>
        </p:nvSpPr>
        <p:spPr bwMode="auto">
          <a:xfrm>
            <a:off x="1676400" y="2743200"/>
            <a:ext cx="1447800" cy="3657600"/>
          </a:xfrm>
          <a:prstGeom prst="rect">
            <a:avLst/>
          </a:prstGeom>
          <a:solidFill>
            <a:srgbClr val="FFFF00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hlink"/>
                </a:solidFill>
                <a:latin typeface="Tahoma" pitchFamily="34" charset="0"/>
              </a:rPr>
              <a:t>Sportive</a:t>
            </a:r>
          </a:p>
          <a:p>
            <a:pPr algn="ctr"/>
            <a:r>
              <a:rPr lang="el-GR">
                <a:solidFill>
                  <a:schemeClr val="hlink"/>
                </a:solidFill>
                <a:latin typeface="Tahoma" pitchFamily="34" charset="0"/>
              </a:rPr>
              <a:t>Δόξα</a:t>
            </a:r>
          </a:p>
          <a:p>
            <a:pPr algn="ctr"/>
            <a:r>
              <a:rPr lang="el-GR">
                <a:solidFill>
                  <a:schemeClr val="hlink"/>
                </a:solidFill>
                <a:latin typeface="Tahoma" pitchFamily="34" charset="0"/>
              </a:rPr>
              <a:t>Φιλία</a:t>
            </a:r>
          </a:p>
          <a:p>
            <a:pPr algn="ctr"/>
            <a:r>
              <a:rPr lang="el-GR">
                <a:solidFill>
                  <a:schemeClr val="hlink"/>
                </a:solidFill>
                <a:latin typeface="Tahoma" pitchFamily="34" charset="0"/>
              </a:rPr>
              <a:t>Ζεστασιά</a:t>
            </a:r>
          </a:p>
          <a:p>
            <a:pPr algn="ctr"/>
            <a:endParaRPr lang="en-US">
              <a:solidFill>
                <a:schemeClr val="hlink"/>
              </a:solidFill>
              <a:latin typeface="Tahoma" pitchFamily="34" charset="0"/>
            </a:endParaRPr>
          </a:p>
        </p:txBody>
      </p:sp>
      <p:sp>
        <p:nvSpPr>
          <p:cNvPr id="31760" name="Rectangle 19"/>
          <p:cNvSpPr>
            <a:spLocks noChangeArrowheads="1"/>
          </p:cNvSpPr>
          <p:nvPr/>
        </p:nvSpPr>
        <p:spPr bwMode="auto">
          <a:xfrm>
            <a:off x="3124200" y="2743200"/>
            <a:ext cx="1447800" cy="3657600"/>
          </a:xfrm>
          <a:prstGeom prst="rect">
            <a:avLst/>
          </a:prstGeom>
          <a:solidFill>
            <a:srgbClr val="FF6600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l-GR">
                <a:latin typeface="Tahoma" pitchFamily="34" charset="0"/>
              </a:rPr>
              <a:t>Πλούτος</a:t>
            </a:r>
          </a:p>
          <a:p>
            <a:pPr algn="ctr"/>
            <a:r>
              <a:rPr lang="el-GR">
                <a:latin typeface="Tahoma" pitchFamily="34" charset="0"/>
              </a:rPr>
              <a:t>Χρυσάφι</a:t>
            </a:r>
          </a:p>
          <a:p>
            <a:pPr algn="ctr"/>
            <a:r>
              <a:rPr lang="el-GR">
                <a:latin typeface="Tahoma" pitchFamily="34" charset="0"/>
              </a:rPr>
              <a:t>Ζεστασιά</a:t>
            </a:r>
          </a:p>
          <a:p>
            <a:pPr algn="ctr"/>
            <a:r>
              <a:rPr lang="el-GR">
                <a:latin typeface="Tahoma" pitchFamily="34" charset="0"/>
              </a:rPr>
              <a:t>Φιλία</a:t>
            </a:r>
          </a:p>
        </p:txBody>
      </p:sp>
      <p:sp>
        <p:nvSpPr>
          <p:cNvPr id="31761" name="AutoShape 2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09600"/>
            <a:ext cx="457200" cy="457200"/>
          </a:xfrm>
          <a:prstGeom prst="actionButtonBackPreviou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l-GR" altLang="en-US" sz="3600" smtClean="0"/>
              <a:t>Προώθηση κι Επικοινωνία</a:t>
            </a:r>
            <a:endParaRPr lang="en-US" sz="3600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l-GR" sz="2400" u="sng" smtClean="0"/>
              <a:t>Προώθηση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l-GR" sz="2400" smtClean="0"/>
              <a:t>«Η ανάπτυξη μέσων για την διανομή πληροφοριών σχετικά με το προϊόν, τα κανάλια διανομής</a:t>
            </a:r>
            <a:r>
              <a:rPr lang="en-US" sz="2400" smtClean="0"/>
              <a:t>,</a:t>
            </a:r>
            <a:r>
              <a:rPr lang="el-GR" sz="2400" smtClean="0"/>
              <a:t> και την τιμή» </a:t>
            </a:r>
            <a:r>
              <a:rPr lang="en-US" sz="2400" smtClean="0"/>
              <a:t>(Mullin et al., 2003)</a:t>
            </a:r>
            <a:endParaRPr lang="el-GR" sz="24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l-GR" sz="240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l-GR" sz="2400" smtClean="0"/>
              <a:t>Δράσεις σχεδιασμένες να:</a:t>
            </a:r>
            <a:endParaRPr lang="en-US" sz="240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l-GR" sz="2400" smtClean="0"/>
              <a:t>Α) Βελτιώσουν την Ενημέρωση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l-GR" sz="2400" smtClean="0"/>
              <a:t>Β) Προσελκύσουν Ενδιαφέρον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l-GR" sz="2400" smtClean="0"/>
              <a:t>Γ) Αναπτύξουν την Επιθυμία για Αγορά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l-GR" sz="2400" smtClean="0"/>
              <a:t>Δ) Παρακινήσουν την Αγορά</a:t>
            </a:r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l-GR" altLang="en-US" b="1" smtClean="0"/>
              <a:t>Δημόσιες Σχέσεις</a:t>
            </a:r>
            <a:endParaRPr lang="en-US" alt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l-GR" altLang="en-US" b="1" smtClean="0"/>
              <a:t>Δημόσιες Σχέσεις</a:t>
            </a:r>
            <a:endParaRPr lang="en-US" b="1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l-GR" sz="2400" dirty="0" smtClean="0"/>
              <a:t>Ερωτήσεις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l-GR" sz="2400" dirty="0" smtClean="0"/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el-GR" sz="2400" dirty="0" smtClean="0"/>
              <a:t>1. Είναι στην Αθλητική Αγορά Σημαντικές οι Δημόσιες Σχέσεις;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el-GR" sz="2400" dirty="0" smtClean="0"/>
              <a:t>2. Γνωρίζετε Παραδείγματα Αθλητικών Οργανισμών – Σωματείων που Χρησιμοποιούν τις Δημόσιες Σχέσεις;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el-GR" sz="2400" dirty="0" smtClean="0"/>
              <a:t>3. Ποιος μπορεί να είναι ο Ρόλος των Δημοσίων Σχέσεων σε: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l-GR" altLang="en-US" sz="3600" b="1" smtClean="0"/>
              <a:t>Δημόσιες Σχέσεις</a:t>
            </a:r>
            <a:endParaRPr lang="en-US" sz="3600" b="1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l-GR" sz="2400" smtClean="0"/>
              <a:t>Ορισμός</a:t>
            </a:r>
          </a:p>
          <a:p>
            <a:pPr eaLnBrk="1" hangingPunct="1">
              <a:defRPr/>
            </a:pPr>
            <a:r>
              <a:rPr lang="el-GR" sz="2400" smtClean="0"/>
              <a:t>«Ένα εργαλείο με στόχο την ανάπτυξη ποικίλων μέσων επικοινωνίας με μία ή περισσότερες ομάδες κοινού για την διάδοση των ιδεών, της φιλοσοφίας, και των στόχων του οργανισμού με στόχο την ανάπτυξη σχέσεων» </a:t>
            </a:r>
            <a:r>
              <a:rPr lang="en-US" sz="2400" smtClean="0"/>
              <a:t>(Mullin et al., 2003).</a:t>
            </a:r>
            <a:r>
              <a:rPr lang="el-GR" sz="2400" smtClean="0"/>
              <a:t>  </a:t>
            </a:r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l-GR" altLang="en-US" sz="3600" b="1" smtClean="0"/>
              <a:t>Δημόσιες Σχέσεις</a:t>
            </a:r>
            <a:endParaRPr lang="en-US" sz="3600" b="1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2250" cy="452596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l-GR" altLang="en-US" sz="2400" smtClean="0"/>
              <a:t>«</a:t>
            </a:r>
            <a:r>
              <a:rPr lang="el-GR" altLang="en-US" sz="3200" smtClean="0"/>
              <a:t>Κ</a:t>
            </a:r>
            <a:r>
              <a:rPr lang="en-US" altLang="en-US" sz="3200" smtClean="0"/>
              <a:t>ο</a:t>
            </a:r>
            <a:r>
              <a:rPr lang="el-GR" altLang="en-US" sz="3200" smtClean="0"/>
              <a:t>ινό»</a:t>
            </a:r>
          </a:p>
          <a:p>
            <a:pPr eaLnBrk="1" hangingPunct="1">
              <a:defRPr/>
            </a:pPr>
            <a:r>
              <a:rPr lang="en-US" altLang="en-US" sz="3200" smtClean="0"/>
              <a:t>Ο</a:t>
            </a:r>
            <a:r>
              <a:rPr lang="el-GR" altLang="en-US" sz="3200" smtClean="0"/>
              <a:t>ικονομική Κοινότητα</a:t>
            </a:r>
          </a:p>
          <a:p>
            <a:pPr eaLnBrk="1" hangingPunct="1">
              <a:defRPr/>
            </a:pPr>
            <a:r>
              <a:rPr lang="en-US" altLang="en-US" sz="3200" smtClean="0"/>
              <a:t>Μ</a:t>
            </a:r>
            <a:r>
              <a:rPr lang="el-GR" altLang="en-US" sz="3200" smtClean="0"/>
              <a:t>ΜΕ</a:t>
            </a:r>
          </a:p>
          <a:p>
            <a:pPr eaLnBrk="1" hangingPunct="1">
              <a:defRPr/>
            </a:pPr>
            <a:r>
              <a:rPr lang="en-US" altLang="en-US" sz="3200" smtClean="0"/>
              <a:t>Κ</a:t>
            </a:r>
            <a:r>
              <a:rPr lang="el-GR" altLang="en-US" sz="3200" smtClean="0"/>
              <a:t>ράτος – Κ</a:t>
            </a:r>
            <a:r>
              <a:rPr lang="en-US" altLang="en-US" sz="3200" smtClean="0"/>
              <a:t>υ</a:t>
            </a:r>
            <a:r>
              <a:rPr lang="el-GR" altLang="en-US" sz="3200" smtClean="0"/>
              <a:t>β</a:t>
            </a:r>
            <a:r>
              <a:rPr lang="en-US" altLang="en-US" sz="3200" smtClean="0"/>
              <a:t>έ</a:t>
            </a:r>
            <a:r>
              <a:rPr lang="el-GR" altLang="en-US" sz="3200" smtClean="0"/>
              <a:t>ρνηση</a:t>
            </a:r>
          </a:p>
          <a:p>
            <a:pPr eaLnBrk="1" hangingPunct="1">
              <a:defRPr/>
            </a:pPr>
            <a:r>
              <a:rPr lang="en-US" altLang="en-US" sz="3200" smtClean="0"/>
              <a:t>Π</a:t>
            </a:r>
            <a:r>
              <a:rPr lang="el-GR" altLang="en-US" sz="3200" smtClean="0"/>
              <a:t>ελάτες</a:t>
            </a:r>
          </a:p>
          <a:p>
            <a:pPr eaLnBrk="1" hangingPunct="1">
              <a:defRPr/>
            </a:pPr>
            <a:r>
              <a:rPr lang="el-GR" altLang="en-US" sz="3200" smtClean="0"/>
              <a:t>Πρ</a:t>
            </a:r>
            <a:r>
              <a:rPr lang="en-US" altLang="en-US" sz="3200" smtClean="0"/>
              <a:t>ο</a:t>
            </a:r>
            <a:r>
              <a:rPr lang="el-GR" altLang="en-US" sz="3200" smtClean="0"/>
              <a:t>μ</a:t>
            </a:r>
            <a:r>
              <a:rPr lang="en-US" altLang="en-US" sz="3200" smtClean="0"/>
              <a:t>η</a:t>
            </a:r>
            <a:r>
              <a:rPr lang="el-GR" altLang="en-US" sz="3200" smtClean="0"/>
              <a:t>θε</a:t>
            </a:r>
            <a:r>
              <a:rPr lang="en-US" altLang="en-US" sz="3200" smtClean="0"/>
              <a:t>υ</a:t>
            </a:r>
            <a:r>
              <a:rPr lang="el-GR" altLang="en-US" sz="3200" smtClean="0"/>
              <a:t>τές</a:t>
            </a:r>
          </a:p>
          <a:p>
            <a:pPr eaLnBrk="1" hangingPunct="1">
              <a:defRPr/>
            </a:pPr>
            <a:endParaRPr lang="en-US" sz="3200" smtClean="0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54550" y="1600200"/>
            <a:ext cx="4032250" cy="452596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l-GR" altLang="en-US" sz="2400" smtClean="0"/>
              <a:t>«</a:t>
            </a:r>
            <a:r>
              <a:rPr lang="en-US" altLang="en-US" sz="2400" smtClean="0"/>
              <a:t>Τ</a:t>
            </a:r>
            <a:r>
              <a:rPr lang="el-GR" altLang="en-US" sz="2400" smtClean="0"/>
              <a:t>οπικό Κοινό»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n-US" altLang="en-US" sz="2400" smtClean="0"/>
              <a:t>Κ</a:t>
            </a:r>
            <a:r>
              <a:rPr lang="el-GR" altLang="en-US" sz="2400" smtClean="0"/>
              <a:t>οινότητα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n-US" altLang="en-US" sz="2400" smtClean="0"/>
              <a:t>Το</a:t>
            </a:r>
            <a:r>
              <a:rPr lang="el-GR" altLang="en-US" sz="2400" smtClean="0"/>
              <a:t>πικοί Π</a:t>
            </a:r>
            <a:r>
              <a:rPr lang="en-US" altLang="en-US" sz="2400" smtClean="0"/>
              <a:t>ε</a:t>
            </a:r>
            <a:r>
              <a:rPr lang="el-GR" altLang="en-US" sz="2400" smtClean="0"/>
              <a:t>λάτες</a:t>
            </a:r>
            <a:endParaRPr lang="en-US" altLang="en-US" sz="2400" smtClean="0"/>
          </a:p>
          <a:p>
            <a:pPr eaLnBrk="1" hangingPunct="1">
              <a:buClr>
                <a:schemeClr val="tx1"/>
              </a:buClr>
              <a:defRPr/>
            </a:pPr>
            <a:r>
              <a:rPr lang="en-US" altLang="en-US" sz="2400" smtClean="0"/>
              <a:t>Τ</a:t>
            </a:r>
            <a:r>
              <a:rPr lang="el-GR" altLang="en-US" sz="2400" smtClean="0"/>
              <a:t>οπική ΜΜΕ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en-US" sz="240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l-GR" altLang="en-US" sz="2400" smtClean="0"/>
              <a:t>«Εσωτερικό Κοινό»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l-GR" altLang="en-US" sz="2400" smtClean="0"/>
              <a:t>Προ</a:t>
            </a:r>
            <a:r>
              <a:rPr lang="en-US" altLang="en-US" sz="2400" smtClean="0"/>
              <a:t>σ</a:t>
            </a:r>
            <a:r>
              <a:rPr lang="el-GR" altLang="en-US" sz="2400" smtClean="0"/>
              <a:t>ωπικό</a:t>
            </a:r>
            <a:endParaRPr lang="en-US" altLang="en-US" sz="2400" smtClean="0"/>
          </a:p>
          <a:p>
            <a:pPr eaLnBrk="1" hangingPunct="1">
              <a:buClr>
                <a:schemeClr val="tx1"/>
              </a:buClr>
              <a:defRPr/>
            </a:pPr>
            <a:r>
              <a:rPr lang="en-US" altLang="en-US" sz="2400" smtClean="0"/>
              <a:t>Δ</a:t>
            </a:r>
            <a:r>
              <a:rPr lang="el-GR" altLang="en-US" sz="2400" smtClean="0"/>
              <a:t>ιε</a:t>
            </a:r>
            <a:r>
              <a:rPr lang="en-US" altLang="en-US" sz="2400" smtClean="0"/>
              <a:t>υ</a:t>
            </a:r>
            <a:r>
              <a:rPr lang="el-GR" altLang="en-US" sz="2400" smtClean="0"/>
              <a:t>θυντές</a:t>
            </a:r>
            <a:endParaRPr lang="en-US" altLang="en-US" sz="2400" smtClean="0"/>
          </a:p>
          <a:p>
            <a:pPr eaLnBrk="1" hangingPunct="1">
              <a:buClr>
                <a:schemeClr val="tx1"/>
              </a:buClr>
              <a:defRPr/>
            </a:pPr>
            <a:r>
              <a:rPr lang="en-US" altLang="en-US" sz="2400" smtClean="0"/>
              <a:t>Μ</a:t>
            </a:r>
            <a:r>
              <a:rPr lang="el-GR" altLang="en-US" sz="2400" smtClean="0"/>
              <a:t>έτοχοι</a:t>
            </a:r>
          </a:p>
          <a:p>
            <a:pPr eaLnBrk="1" hangingPunct="1">
              <a:defRPr/>
            </a:pPr>
            <a:endParaRPr lang="en-US" sz="2400" smtClean="0"/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1676400" y="5562600"/>
            <a:ext cx="6858000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2400">
                <a:latin typeface="Times New Roman" pitchFamily="18" charset="0"/>
              </a:rPr>
              <a:t>Στόχος: Βελτίωση της Εικόνας του Οργανισμού / Επιχείρησης </a:t>
            </a:r>
            <a:endParaRPr lang="en-US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l-GR" altLang="en-US" sz="3600" b="1" smtClean="0"/>
              <a:t>Δημόσιες Σχέσεις</a:t>
            </a:r>
            <a:endParaRPr lang="en-US" sz="3600" b="1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447800"/>
            <a:ext cx="7620000" cy="44196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l-GR" sz="2400" u="sng" smtClean="0"/>
              <a:t>Βασικές Λειτουργίες του Τμήματος Δημοσίων Σχέσεων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l-GR" sz="2400" u="sng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l-GR" sz="2400" smtClean="0"/>
              <a:t>Διαχείριση των Σχέσεων με τα ΜΜΕ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l-GR" sz="2400" smtClean="0"/>
              <a:t>Δημοσιότητα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l-GR" sz="2400" smtClean="0"/>
              <a:t>Επικοινωνία (εσωτερική κι εξωτερική)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l-GR" sz="2400" smtClean="0"/>
              <a:t>Ανάπτυξη Σχέσεων με το Κράτος / Πολιτική Υποστήριξη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l-GR" sz="2400" smtClean="0"/>
              <a:t>Βελτίωση των Σχέσεων με το Προσωπικό</a:t>
            </a:r>
          </a:p>
          <a:p>
            <a:pPr eaLnBrk="1" hangingPunct="1">
              <a:lnSpc>
                <a:spcPct val="90000"/>
              </a:lnSpc>
              <a:defRPr/>
            </a:pPr>
            <a:endParaRPr lang="el-GR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l-GR" altLang="en-US" sz="4000" b="1" smtClean="0"/>
              <a:t>Δημόσιες Σχέσεις</a:t>
            </a:r>
            <a:endParaRPr lang="el-GR" sz="4000" b="1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l-GR" sz="2400" u="sng" smtClean="0"/>
              <a:t>Δημόσιες Σχέσεις για Συγκεκριμένο Προϊόν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l-GR" sz="2400" smtClean="0"/>
              <a:t>Βοήθεια στην Ανάπτυξη Νέων Προϊόντων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l-GR" sz="2400" smtClean="0"/>
              <a:t>Βοήθεια στην Τοποθέτηση (Επανατοποθέτηση) του Προϊόντος στην Αγορά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l-GR" sz="2400" smtClean="0"/>
              <a:t>Βοήθεια στην Ανάπτυξη Ενδιαφέροντος από την μεριά των Καταναλωτών</a:t>
            </a:r>
          </a:p>
          <a:p>
            <a:pPr eaLnBrk="1" hangingPunct="1">
              <a:lnSpc>
                <a:spcPct val="80000"/>
              </a:lnSpc>
              <a:defRPr/>
            </a:pPr>
            <a:endParaRPr lang="el-GR" sz="24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l-GR" sz="2400" u="sng" smtClean="0"/>
              <a:t>Επικοινωνία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defRPr/>
            </a:pPr>
            <a:r>
              <a:rPr lang="el-GR" sz="2400" smtClean="0"/>
              <a:t>Προσέγγιση Συγκεκριμένων Ομάδων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defRPr/>
            </a:pPr>
            <a:r>
              <a:rPr lang="el-GR" sz="2400" smtClean="0"/>
              <a:t>Υπεράσπιση Προϊόντων που Αντιμετωπίζουν Προβλήματα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defRPr/>
            </a:pPr>
            <a:r>
              <a:rPr lang="el-GR" sz="2400" smtClean="0"/>
              <a:t>Χτίσιμο τις Εικόνας του Προϊόντος / Οργανισμού</a:t>
            </a:r>
            <a:endParaRPr lang="en-US" sz="2400" smtClean="0"/>
          </a:p>
          <a:p>
            <a:pPr eaLnBrk="1" hangingPunct="1">
              <a:lnSpc>
                <a:spcPct val="80000"/>
              </a:lnSpc>
              <a:defRPr/>
            </a:pPr>
            <a:endParaRPr lang="el-GR" sz="1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l-GR" altLang="en-US" sz="3600" b="1" smtClean="0"/>
              <a:t>Δημόσιες Σχέσεις</a:t>
            </a:r>
            <a:endParaRPr lang="en-US" sz="3600" b="1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el-GR" sz="2400" smtClean="0"/>
              <a:t>Εκτίμηση των Αποτελεσμάτων του Πλάνου Δημοσίων Σχέσεων</a:t>
            </a:r>
          </a:p>
          <a:p>
            <a:pPr marL="609600" indent="-609600" eaLnBrk="1" hangingPunct="1">
              <a:buClr>
                <a:schemeClr val="tx1"/>
              </a:buClr>
              <a:defRPr/>
            </a:pPr>
            <a:r>
              <a:rPr lang="el-GR" sz="2400" smtClean="0"/>
              <a:t>Έκθεση – δημοσιότητα</a:t>
            </a:r>
          </a:p>
          <a:p>
            <a:pPr marL="609600" indent="-609600" eaLnBrk="1" hangingPunct="1">
              <a:buClr>
                <a:schemeClr val="tx1"/>
              </a:buClr>
              <a:defRPr/>
            </a:pPr>
            <a:r>
              <a:rPr lang="el-GR" sz="2400" smtClean="0"/>
              <a:t>Αύξηση Γνώσεων σχετικά με το Προϊόν</a:t>
            </a:r>
          </a:p>
          <a:p>
            <a:pPr marL="609600" indent="-609600" eaLnBrk="1" hangingPunct="1">
              <a:buClr>
                <a:schemeClr val="tx1"/>
              </a:buClr>
              <a:defRPr/>
            </a:pPr>
            <a:r>
              <a:rPr lang="el-GR" sz="2400" smtClean="0"/>
              <a:t>Αλλαγή Στάσεων</a:t>
            </a:r>
          </a:p>
          <a:p>
            <a:pPr marL="609600" indent="-609600" eaLnBrk="1" hangingPunct="1">
              <a:buClr>
                <a:schemeClr val="tx1"/>
              </a:buClr>
              <a:defRPr/>
            </a:pPr>
            <a:r>
              <a:rPr lang="el-GR" sz="2400" smtClean="0"/>
              <a:t>Συνεισφορά στις Πωλήσεις</a:t>
            </a:r>
          </a:p>
          <a:p>
            <a:pPr marL="609600" indent="-609600" eaLnBrk="1" hangingPunct="1">
              <a:buClr>
                <a:schemeClr val="tx1"/>
              </a:buClr>
              <a:defRPr/>
            </a:pPr>
            <a:r>
              <a:rPr lang="el-GR" sz="2400" smtClean="0"/>
              <a:t>Συνεισφορά στο Κέρδος</a:t>
            </a:r>
          </a:p>
          <a:p>
            <a:pPr marL="609600" indent="-609600" eaLnBrk="1" hangingPunct="1">
              <a:buClr>
                <a:schemeClr val="tx1"/>
              </a:buClr>
              <a:defRPr/>
            </a:pPr>
            <a:endParaRPr lang="el-GR" sz="2400" smtClean="0"/>
          </a:p>
          <a:p>
            <a:pPr marL="609600" indent="-609600" eaLnBrk="1" hangingPunct="1">
              <a:buClr>
                <a:schemeClr val="tx1"/>
              </a:buClr>
              <a:defRPr/>
            </a:pPr>
            <a:endParaRPr lang="el-GR" sz="2400" smtClean="0"/>
          </a:p>
          <a:p>
            <a:pPr marL="609600" indent="-609600" eaLnBrk="1" hangingPunct="1">
              <a:buFontTx/>
              <a:buAutoNum type="arabicPeriod"/>
              <a:defRPr/>
            </a:pPr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l-GR" altLang="en-US" sz="3600" b="1" smtClean="0"/>
              <a:t>Δημόσιες Σχέσεις</a:t>
            </a:r>
            <a:endParaRPr lang="en-US" sz="3600" b="1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l-GR" sz="2400" u="sng" smtClean="0"/>
              <a:t>Βασικά Εργαλεία των Δημοσίων Σχέσεων</a:t>
            </a:r>
          </a:p>
          <a:p>
            <a:pPr eaLnBrk="1" hangingPunct="1">
              <a:defRPr/>
            </a:pPr>
            <a:r>
              <a:rPr lang="el-GR" sz="2400" smtClean="0"/>
              <a:t>Δημοσιεύσεις</a:t>
            </a:r>
          </a:p>
          <a:p>
            <a:pPr eaLnBrk="1" hangingPunct="1">
              <a:defRPr/>
            </a:pPr>
            <a:r>
              <a:rPr lang="el-GR" sz="2400" smtClean="0"/>
              <a:t>Εκδηλώσεις</a:t>
            </a:r>
          </a:p>
          <a:p>
            <a:pPr eaLnBrk="1" hangingPunct="1">
              <a:defRPr/>
            </a:pPr>
            <a:r>
              <a:rPr lang="el-GR" sz="2400" smtClean="0"/>
              <a:t>Συνεργασία με την Τοπική Κοινωνία</a:t>
            </a:r>
          </a:p>
          <a:p>
            <a:pPr eaLnBrk="1" hangingPunct="1">
              <a:defRPr/>
            </a:pPr>
            <a:r>
              <a:rPr lang="el-GR" sz="2400" smtClean="0"/>
              <a:t>Ενημερώσεις / Νέα / Δελτίο Τύπου</a:t>
            </a:r>
          </a:p>
          <a:p>
            <a:pPr eaLnBrk="1" hangingPunct="1">
              <a:defRPr/>
            </a:pPr>
            <a:r>
              <a:rPr lang="el-GR" sz="2400" smtClean="0"/>
              <a:t>Ομιλίες / Παρουσιάσεις</a:t>
            </a:r>
          </a:p>
          <a:p>
            <a:pPr eaLnBrk="1" hangingPunct="1">
              <a:defRPr/>
            </a:pPr>
            <a:r>
              <a:rPr lang="el-GR" sz="2400" smtClean="0"/>
              <a:t>Δραστηριότητες προσφοράς υπηρεσιών στο κοινό / κοινωνία</a:t>
            </a:r>
          </a:p>
          <a:p>
            <a:pPr eaLnBrk="1" hangingPunct="1">
              <a:defRPr/>
            </a:pPr>
            <a:r>
              <a:rPr lang="en-US" sz="2400" smtClean="0"/>
              <a:t>Identity Media</a:t>
            </a:r>
            <a:endParaRPr lang="el-GR" sz="2400" smtClean="0"/>
          </a:p>
          <a:p>
            <a:pPr eaLnBrk="1" hangingPunct="1">
              <a:defRPr/>
            </a:pPr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Sfendami_pictures_general\Sfendami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587" y="620688"/>
            <a:ext cx="8026838" cy="6061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Sfendami_pictures_general\Sfendami (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60648"/>
            <a:ext cx="5832648" cy="6195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fis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404813"/>
            <a:ext cx="438150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Sfendami_pictures_general\Sfendami_2012 -  AFISA 2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4113" y="381000"/>
            <a:ext cx="4295775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creative ad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0" y="1409700"/>
            <a:ext cx="5715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creative ad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0" y="1409700"/>
            <a:ext cx="5715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creative ad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0" y="1409700"/>
            <a:ext cx="5715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fe1e1cb4c3f23b9bacb64532b1544780504675"/>
  <p:tag name="ISPRING_RESOURCE_PATHS_HASH_2" val="40f76c1fff8c66f95d670179454591ecef6d81f"/>
</p:tagLst>
</file>

<file path=ppt/theme/theme1.xml><?xml version="1.0" encoding="utf-8"?>
<a:theme xmlns:a="http://schemas.openxmlformats.org/drawingml/2006/main" name="Κυματάκι">
  <a:themeElements>
    <a:clrScheme name="Κυματάκι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Κυματάκ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Κυματάκι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Κυματάκι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Κυματάκι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Κυματάκι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Κυματάκι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Κυματάκι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Κυματάκι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Κυματάκι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Κυματάκι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Θέμα του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Ripple</Template>
  <TotalTime>173</TotalTime>
  <Words>610</Words>
  <Application>Microsoft Office PowerPoint</Application>
  <PresentationFormat>Προβολή στην οθόνη (4:3)</PresentationFormat>
  <Paragraphs>199</Paragraphs>
  <Slides>27</Slides>
  <Notes>26</Notes>
  <HiddenSlides>0</HiddenSlides>
  <MMClips>0</MMClips>
  <ScaleCrop>false</ScaleCrop>
  <HeadingPairs>
    <vt:vector size="8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Ενσωματωμένοι διακομιστές OLE</vt:lpstr>
      </vt:variant>
      <vt:variant>
        <vt:i4>1</vt:i4>
      </vt:variant>
      <vt:variant>
        <vt:lpstr>Τίτλοι διαφανειών</vt:lpstr>
      </vt:variant>
      <vt:variant>
        <vt:i4>27</vt:i4>
      </vt:variant>
    </vt:vector>
  </HeadingPairs>
  <TitlesOfParts>
    <vt:vector size="33" baseType="lpstr">
      <vt:lpstr>Arial</vt:lpstr>
      <vt:lpstr>Tahoma</vt:lpstr>
      <vt:lpstr>Times New Roman</vt:lpstr>
      <vt:lpstr>Wingdings</vt:lpstr>
      <vt:lpstr>Κυματάκι</vt:lpstr>
      <vt:lpstr>Acrobat Document</vt:lpstr>
      <vt:lpstr>      Προώθηση / Επικοινωνία Κ Αλεξανδρής  </vt:lpstr>
      <vt:lpstr>Προώθηση κι Επικοινωνία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Προώθηση κι Επικοινωνία</vt:lpstr>
      <vt:lpstr>Παρουσίαση του PowerPoint</vt:lpstr>
      <vt:lpstr>Παρουσίαση του PowerPoint</vt:lpstr>
      <vt:lpstr>Παρουσίαση του PowerPoint</vt:lpstr>
      <vt:lpstr>Προώθηση κι Επικοινωνία</vt:lpstr>
      <vt:lpstr>Παρουσίαση του PowerPoint</vt:lpstr>
      <vt:lpstr>Προώθηση κι Επικοινωνία</vt:lpstr>
      <vt:lpstr>Προώθηση κι Επικοινωνία</vt:lpstr>
      <vt:lpstr>Προώθηση κι Επικοινωνία</vt:lpstr>
      <vt:lpstr>Παρουσίαση του PowerPoint</vt:lpstr>
      <vt:lpstr>Δημόσιες Σχέσεις</vt:lpstr>
      <vt:lpstr>Δημόσιες Σχέσεις</vt:lpstr>
      <vt:lpstr>Δημόσιες Σχέσεις</vt:lpstr>
      <vt:lpstr>Δημόσιες Σχέσεις</vt:lpstr>
      <vt:lpstr>Δημόσιες Σχέσεις</vt:lpstr>
      <vt:lpstr>Δημόσιες Σχέσεις</vt:lpstr>
      <vt:lpstr>Δημόσιες Σχέσεις</vt:lpstr>
      <vt:lpstr>Δημόσιες Σχέσεις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Kostas Alexandris</dc:creator>
  <cp:lastModifiedBy>George</cp:lastModifiedBy>
  <cp:revision>35</cp:revision>
  <dcterms:created xsi:type="dcterms:W3CDTF">2003-07-16T23:47:03Z</dcterms:created>
  <dcterms:modified xsi:type="dcterms:W3CDTF">2014-07-16T16:52:00Z</dcterms:modified>
</cp:coreProperties>
</file>